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sldIdLst>
    <p:sldId id="256" r:id="rId2"/>
    <p:sldId id="257" r:id="rId3"/>
    <p:sldId id="278" r:id="rId4"/>
    <p:sldId id="331" r:id="rId5"/>
    <p:sldId id="343" r:id="rId6"/>
    <p:sldId id="280" r:id="rId7"/>
    <p:sldId id="326" r:id="rId8"/>
    <p:sldId id="281" r:id="rId9"/>
    <p:sldId id="324" r:id="rId10"/>
    <p:sldId id="304" r:id="rId11"/>
    <p:sldId id="279" r:id="rId12"/>
    <p:sldId id="310" r:id="rId13"/>
    <p:sldId id="308" r:id="rId14"/>
    <p:sldId id="309" r:id="rId15"/>
    <p:sldId id="344" r:id="rId16"/>
    <p:sldId id="330" r:id="rId17"/>
    <p:sldId id="311" r:id="rId18"/>
    <p:sldId id="327" r:id="rId19"/>
    <p:sldId id="328" r:id="rId20"/>
    <p:sldId id="283" r:id="rId21"/>
    <p:sldId id="282" r:id="rId22"/>
    <p:sldId id="290" r:id="rId23"/>
    <p:sldId id="329" r:id="rId24"/>
    <p:sldId id="312" r:id="rId25"/>
    <p:sldId id="293" r:id="rId26"/>
    <p:sldId id="305" r:id="rId27"/>
    <p:sldId id="332" r:id="rId28"/>
    <p:sldId id="335" r:id="rId29"/>
    <p:sldId id="334" r:id="rId30"/>
    <p:sldId id="333" r:id="rId31"/>
    <p:sldId id="336" r:id="rId32"/>
    <p:sldId id="296" r:id="rId33"/>
    <p:sldId id="284" r:id="rId34"/>
    <p:sldId id="314" r:id="rId35"/>
    <p:sldId id="313" r:id="rId36"/>
    <p:sldId id="285" r:id="rId37"/>
    <p:sldId id="295" r:id="rId38"/>
    <p:sldId id="286" r:id="rId39"/>
    <p:sldId id="315" r:id="rId40"/>
    <p:sldId id="317" r:id="rId41"/>
    <p:sldId id="316" r:id="rId42"/>
    <p:sldId id="302" r:id="rId43"/>
    <p:sldId id="298" r:id="rId44"/>
    <p:sldId id="299" r:id="rId45"/>
    <p:sldId id="300" r:id="rId46"/>
    <p:sldId id="301" r:id="rId47"/>
    <p:sldId id="287" r:id="rId48"/>
    <p:sldId id="288" r:id="rId49"/>
    <p:sldId id="289" r:id="rId50"/>
    <p:sldId id="297" r:id="rId51"/>
    <p:sldId id="291" r:id="rId52"/>
    <p:sldId id="303" r:id="rId53"/>
    <p:sldId id="318" r:id="rId54"/>
    <p:sldId id="319" r:id="rId55"/>
    <p:sldId id="320" r:id="rId56"/>
    <p:sldId id="325" r:id="rId57"/>
    <p:sldId id="341" r:id="rId58"/>
    <p:sldId id="342" r:id="rId59"/>
    <p:sldId id="337" r:id="rId60"/>
    <p:sldId id="340" r:id="rId61"/>
    <p:sldId id="338" r:id="rId62"/>
    <p:sldId id="339" r:id="rId63"/>
    <p:sldId id="292" r:id="rId64"/>
    <p:sldId id="294" r:id="rId65"/>
    <p:sldId id="321" r:id="rId66"/>
    <p:sldId id="322" r:id="rId67"/>
    <p:sldId id="323"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DB"/>
    <a:srgbClr val="FFFF00"/>
    <a:srgbClr val="C20000"/>
    <a:srgbClr val="FFF4A6"/>
    <a:srgbClr val="7030A0"/>
    <a:srgbClr val="D8FDD1"/>
    <a:srgbClr val="00FF31"/>
    <a:srgbClr val="3F007D"/>
    <a:srgbClr val="D50000"/>
    <a:srgbClr val="FFC3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79"/>
    <p:restoredTop sz="75153"/>
  </p:normalViewPr>
  <p:slideViewPr>
    <p:cSldViewPr snapToGrid="0" snapToObjects="1">
      <p:cViewPr>
        <p:scale>
          <a:sx n="89" d="100"/>
          <a:sy n="89" d="100"/>
        </p:scale>
        <p:origin x="5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82E00-A93E-DE4B-9B49-46CD16ACF4AC}" type="datetimeFigureOut">
              <a:rPr lang="en-US" smtClean="0"/>
              <a:t>5/23/18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D8A00-E25D-EB4B-8ABF-F118FDECFDA2}" type="slidenum">
              <a:rPr lang="en-US" smtClean="0"/>
              <a:t>‹#›</a:t>
            </a:fld>
            <a:endParaRPr lang="en-US"/>
          </a:p>
        </p:txBody>
      </p:sp>
    </p:spTree>
    <p:extLst>
      <p:ext uri="{BB962C8B-B14F-4D97-AF65-F5344CB8AC3E}">
        <p14:creationId xmlns:p14="http://schemas.microsoft.com/office/powerpoint/2010/main" val="425163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Emorie Beck, and I'm very excited to lead off today's discussion of the promises and challenges of idiographic methods by discussing idiographic work I've done in the domain of personality that I think applies to idiographic research more broadly.</a:t>
            </a:r>
          </a:p>
          <a:p>
            <a:endParaRPr lang="en-US" dirty="0"/>
          </a:p>
          <a:p>
            <a:r>
              <a:rPr lang="en-US" dirty="0"/>
              <a:t>Because I'm going to be using a personality framework, let me start with some quick background on personality</a:t>
            </a:r>
          </a:p>
        </p:txBody>
      </p:sp>
      <p:sp>
        <p:nvSpPr>
          <p:cNvPr id="4" name="Slide Number Placeholder 3"/>
          <p:cNvSpPr>
            <a:spLocks noGrp="1"/>
          </p:cNvSpPr>
          <p:nvPr>
            <p:ph type="sldNum" sz="quarter" idx="10"/>
          </p:nvPr>
        </p:nvSpPr>
        <p:spPr/>
        <p:txBody>
          <a:bodyPr/>
          <a:lstStyle/>
          <a:p>
            <a:fld id="{68CD8A00-E25D-EB4B-8ABF-F118FDECFDA2}" type="slidenum">
              <a:rPr lang="en-US" smtClean="0"/>
              <a:t>1</a:t>
            </a:fld>
            <a:endParaRPr lang="en-US"/>
          </a:p>
        </p:txBody>
      </p:sp>
    </p:spTree>
    <p:extLst>
      <p:ext uri="{BB962C8B-B14F-4D97-AF65-F5344CB8AC3E}">
        <p14:creationId xmlns:p14="http://schemas.microsoft.com/office/powerpoint/2010/main" val="1837881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plug. I’m using one model to construct these idiographic networks, but there are two others that I’d like to highlight. The first is the GIMME, which is a really cool model that iteratively links individual and group level analyses. The second uses Bayesian estimation to estimate several different dynamic measures, including the autoregressive cross-lagged relationships I've highlighted thus far, that I will not have time to highlight today.</a:t>
            </a:r>
          </a:p>
        </p:txBody>
      </p:sp>
      <p:sp>
        <p:nvSpPr>
          <p:cNvPr id="4" name="Slide Number Placeholder 3"/>
          <p:cNvSpPr>
            <a:spLocks noGrp="1"/>
          </p:cNvSpPr>
          <p:nvPr>
            <p:ph type="sldNum" sz="quarter" idx="10"/>
          </p:nvPr>
        </p:nvSpPr>
        <p:spPr/>
        <p:txBody>
          <a:bodyPr/>
          <a:lstStyle/>
          <a:p>
            <a:fld id="{68CD8A00-E25D-EB4B-8ABF-F118FDECFDA2}" type="slidenum">
              <a:rPr lang="en-US" smtClean="0"/>
              <a:t>10</a:t>
            </a:fld>
            <a:endParaRPr lang="en-US"/>
          </a:p>
        </p:txBody>
      </p:sp>
    </p:spTree>
    <p:extLst>
      <p:ext uri="{BB962C8B-B14F-4D97-AF65-F5344CB8AC3E}">
        <p14:creationId xmlns:p14="http://schemas.microsoft.com/office/powerpoint/2010/main" val="59684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though, I want to talk about the promises and challenges facing the application of idiographic assessment and techniques to personality. These are principles I’ve developed from years of working with individual-level data and from facing the practical considerations of doing so. For each of these, we can answer questions often addressed from a nomothetic perspective from an idiographic one, something that has almost never been done due to a variety of reasons. But these are worthwhile questions if for no other reason that we don’t know the answers because they have not been tested. So, my goal is for you to walk away today with a new appreciation of where work on idiographic assessment stands and where we go 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some sort of comparison to nomothetic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connections to each how we would normally look at these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 mediation, etc. similar questions but at different levels</a:t>
            </a:r>
          </a:p>
        </p:txBody>
      </p:sp>
      <p:sp>
        <p:nvSpPr>
          <p:cNvPr id="4" name="Slide Number Placeholder 3"/>
          <p:cNvSpPr>
            <a:spLocks noGrp="1"/>
          </p:cNvSpPr>
          <p:nvPr>
            <p:ph type="sldNum" sz="quarter" idx="10"/>
          </p:nvPr>
        </p:nvSpPr>
        <p:spPr/>
        <p:txBody>
          <a:bodyPr/>
          <a:lstStyle/>
          <a:p>
            <a:fld id="{68CD8A00-E25D-EB4B-8ABF-F118FDECFDA2}" type="slidenum">
              <a:rPr lang="en-US" smtClean="0"/>
              <a:t>11</a:t>
            </a:fld>
            <a:endParaRPr lang="en-US"/>
          </a:p>
        </p:txBody>
      </p:sp>
    </p:spTree>
    <p:extLst>
      <p:ext uri="{BB962C8B-B14F-4D97-AF65-F5344CB8AC3E}">
        <p14:creationId xmlns:p14="http://schemas.microsoft.com/office/powerpoint/2010/main" val="210397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I’ll talk about how idiographic analyses inform the study of personality structure, highlighting </a:t>
            </a:r>
            <a:r>
              <a:rPr lang="en-US" dirty="0" err="1"/>
              <a:t>intraindivudal</a:t>
            </a:r>
            <a:r>
              <a:rPr lang="en-US" dirty="0"/>
              <a:t> structure. Past work has approached questions of personality structure using data reduction techniques, like factor analysis, but we will tackle the same question from an idiographic network framework</a:t>
            </a:r>
          </a:p>
        </p:txBody>
      </p:sp>
      <p:sp>
        <p:nvSpPr>
          <p:cNvPr id="4" name="Slide Number Placeholder 3"/>
          <p:cNvSpPr>
            <a:spLocks noGrp="1"/>
          </p:cNvSpPr>
          <p:nvPr>
            <p:ph type="sldNum" sz="quarter" idx="10"/>
          </p:nvPr>
        </p:nvSpPr>
        <p:spPr/>
        <p:txBody>
          <a:bodyPr/>
          <a:lstStyle/>
          <a:p>
            <a:fld id="{68CD8A00-E25D-EB4B-8ABF-F118FDECFDA2}" type="slidenum">
              <a:rPr lang="en-US" smtClean="0"/>
              <a:t>12</a:t>
            </a:fld>
            <a:endParaRPr lang="en-US"/>
          </a:p>
        </p:txBody>
      </p:sp>
    </p:spTree>
    <p:extLst>
      <p:ext uri="{BB962C8B-B14F-4D97-AF65-F5344CB8AC3E}">
        <p14:creationId xmlns:p14="http://schemas.microsoft.com/office/powerpoint/2010/main" val="171502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I’ll talk about how idiographic techniques can help us to answer questions of process – what are the mechanisms that underlie personality and how can we incorporate them into our measurement models? </a:t>
            </a:r>
            <a:r>
              <a:rPr lang="en-US" dirty="0" err="1"/>
              <a:t>Nomothetically</a:t>
            </a:r>
            <a:r>
              <a:rPr lang="en-US" dirty="0"/>
              <a:t>, this has been addressed by adding single process components within a mediation model, but with idiographic models, we can make these specific to the person</a:t>
            </a:r>
          </a:p>
        </p:txBody>
      </p:sp>
      <p:sp>
        <p:nvSpPr>
          <p:cNvPr id="4" name="Slide Number Placeholder 3"/>
          <p:cNvSpPr>
            <a:spLocks noGrp="1"/>
          </p:cNvSpPr>
          <p:nvPr>
            <p:ph type="sldNum" sz="quarter" idx="10"/>
          </p:nvPr>
        </p:nvSpPr>
        <p:spPr/>
        <p:txBody>
          <a:bodyPr/>
          <a:lstStyle/>
          <a:p>
            <a:fld id="{68CD8A00-E25D-EB4B-8ABF-F118FDECFDA2}" type="slidenum">
              <a:rPr lang="en-US" smtClean="0"/>
              <a:t>13</a:t>
            </a:fld>
            <a:endParaRPr lang="en-US"/>
          </a:p>
        </p:txBody>
      </p:sp>
    </p:spTree>
    <p:extLst>
      <p:ext uri="{BB962C8B-B14F-4D97-AF65-F5344CB8AC3E}">
        <p14:creationId xmlns:p14="http://schemas.microsoft.com/office/powerpoint/2010/main" val="302486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I’ll talk about how idiographic personality networks can help us to answer questions of personality development. Personality development is often addressed by looking at mean level and rank order change of populations, rather than idiographic change within a person.</a:t>
            </a:r>
          </a:p>
        </p:txBody>
      </p:sp>
      <p:sp>
        <p:nvSpPr>
          <p:cNvPr id="4" name="Slide Number Placeholder 3"/>
          <p:cNvSpPr>
            <a:spLocks noGrp="1"/>
          </p:cNvSpPr>
          <p:nvPr>
            <p:ph type="sldNum" sz="quarter" idx="10"/>
          </p:nvPr>
        </p:nvSpPr>
        <p:spPr/>
        <p:txBody>
          <a:bodyPr/>
          <a:lstStyle/>
          <a:p>
            <a:fld id="{68CD8A00-E25D-EB4B-8ABF-F118FDECFDA2}" type="slidenum">
              <a:rPr lang="en-US" smtClean="0"/>
              <a:t>14</a:t>
            </a:fld>
            <a:endParaRPr lang="en-US"/>
          </a:p>
        </p:txBody>
      </p:sp>
    </p:spTree>
    <p:extLst>
      <p:ext uri="{BB962C8B-B14F-4D97-AF65-F5344CB8AC3E}">
        <p14:creationId xmlns:p14="http://schemas.microsoft.com/office/powerpoint/2010/main" val="1974470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I’ll talk about how idiographic personality networks can help us to answer questions of personality development. Personality development is often addressed by looking at mean level and rank order change of populations, rather than idiographic change within a person.</a:t>
            </a:r>
          </a:p>
        </p:txBody>
      </p:sp>
      <p:sp>
        <p:nvSpPr>
          <p:cNvPr id="4" name="Slide Number Placeholder 3"/>
          <p:cNvSpPr>
            <a:spLocks noGrp="1"/>
          </p:cNvSpPr>
          <p:nvPr>
            <p:ph type="sldNum" sz="quarter" idx="10"/>
          </p:nvPr>
        </p:nvSpPr>
        <p:spPr/>
        <p:txBody>
          <a:bodyPr/>
          <a:lstStyle/>
          <a:p>
            <a:fld id="{68CD8A00-E25D-EB4B-8ABF-F118FDECFDA2}" type="slidenum">
              <a:rPr lang="en-US" smtClean="0"/>
              <a:t>15</a:t>
            </a:fld>
            <a:endParaRPr lang="en-US"/>
          </a:p>
        </p:txBody>
      </p:sp>
    </p:spTree>
    <p:extLst>
      <p:ext uri="{BB962C8B-B14F-4D97-AF65-F5344CB8AC3E}">
        <p14:creationId xmlns:p14="http://schemas.microsoft.com/office/powerpoint/2010/main" val="369126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turning to personality structure, which from an idiographic perspective, is the stable personal tendencies within a person, or the consistent temporal and contemporaneous behavioral patterns across assessments.</a:t>
            </a:r>
          </a:p>
          <a:p>
            <a:endParaRPr lang="en-US" dirty="0"/>
          </a:p>
          <a:p>
            <a:r>
              <a:rPr lang="en-US" dirty="0"/>
              <a:t>Here I’m going to show you a series of idiographic contemporaneous networks on the left and the profile of the edge weights on the right. </a:t>
            </a:r>
          </a:p>
        </p:txBody>
      </p:sp>
      <p:sp>
        <p:nvSpPr>
          <p:cNvPr id="4" name="Slide Number Placeholder 3"/>
          <p:cNvSpPr>
            <a:spLocks noGrp="1"/>
          </p:cNvSpPr>
          <p:nvPr>
            <p:ph type="sldNum" sz="quarter" idx="10"/>
          </p:nvPr>
        </p:nvSpPr>
        <p:spPr/>
        <p:txBody>
          <a:bodyPr/>
          <a:lstStyle/>
          <a:p>
            <a:fld id="{68CD8A00-E25D-EB4B-8ABF-F118FDECFDA2}" type="slidenum">
              <a:rPr lang="en-US" smtClean="0"/>
              <a:t>16</a:t>
            </a:fld>
            <a:endParaRPr lang="en-US"/>
          </a:p>
        </p:txBody>
      </p:sp>
    </p:spTree>
    <p:extLst>
      <p:ext uri="{BB962C8B-B14F-4D97-AF65-F5344CB8AC3E}">
        <p14:creationId xmlns:p14="http://schemas.microsoft.com/office/powerpoint/2010/main" val="2358460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Weights are on the x-axis, while the particular edges are on the y axis. Different networks will be different lines. For this participant, you can see that relationships differ across edges, with many at or near 0, and some more extreme edges much stronger, such as the negative relationship between academic motivation and laziness.</a:t>
            </a:r>
          </a:p>
        </p:txBody>
      </p:sp>
      <p:sp>
        <p:nvSpPr>
          <p:cNvPr id="4" name="Slide Number Placeholder 3"/>
          <p:cNvSpPr>
            <a:spLocks noGrp="1"/>
          </p:cNvSpPr>
          <p:nvPr>
            <p:ph type="sldNum" sz="quarter" idx="10"/>
          </p:nvPr>
        </p:nvSpPr>
        <p:spPr/>
        <p:txBody>
          <a:bodyPr/>
          <a:lstStyle/>
          <a:p>
            <a:fld id="{68CD8A00-E25D-EB4B-8ABF-F118FDECFDA2}" type="slidenum">
              <a:rPr lang="en-US" smtClean="0"/>
              <a:t>17</a:t>
            </a:fld>
            <a:endParaRPr lang="en-US"/>
          </a:p>
        </p:txBody>
      </p:sp>
    </p:spTree>
    <p:extLst>
      <p:ext uri="{BB962C8B-B14F-4D97-AF65-F5344CB8AC3E}">
        <p14:creationId xmlns:p14="http://schemas.microsoft.com/office/powerpoint/2010/main" val="365884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watch the profile of each network be added to the figure on the right. As we do so, two things become clear: first, there are individual differences in both the direction and </a:t>
            </a:r>
            <a:r>
              <a:rPr lang="en-US" dirty="0" err="1"/>
              <a:t>maginitude</a:t>
            </a:r>
            <a:r>
              <a:rPr lang="en-US" dirty="0"/>
              <a:t> of different </a:t>
            </a:r>
            <a:r>
              <a:rPr lang="en-US" dirty="0" err="1"/>
              <a:t>relationshps</a:t>
            </a:r>
            <a:r>
              <a:rPr lang="en-US" dirty="0"/>
              <a:t>. Second, there are a lot of similarities. Note the areas that are either white, indicating that no one showed that relationship or or strongly colored, indicating strong shared relationships for certain edges.</a:t>
            </a:r>
          </a:p>
          <a:p>
            <a:endParaRPr lang="en-US" dirty="0"/>
          </a:p>
          <a:p>
            <a:r>
              <a:rPr lang="en-US" dirty="0"/>
              <a:t>some sort of example or context</a:t>
            </a:r>
          </a:p>
        </p:txBody>
      </p:sp>
      <p:sp>
        <p:nvSpPr>
          <p:cNvPr id="4" name="Slide Number Placeholder 3"/>
          <p:cNvSpPr>
            <a:spLocks noGrp="1"/>
          </p:cNvSpPr>
          <p:nvPr>
            <p:ph type="sldNum" sz="quarter" idx="10"/>
          </p:nvPr>
        </p:nvSpPr>
        <p:spPr/>
        <p:txBody>
          <a:bodyPr/>
          <a:lstStyle/>
          <a:p>
            <a:fld id="{68CD8A00-E25D-EB4B-8ABF-F118FDECFDA2}" type="slidenum">
              <a:rPr lang="en-US" smtClean="0"/>
              <a:t>18</a:t>
            </a:fld>
            <a:endParaRPr lang="en-US"/>
          </a:p>
        </p:txBody>
      </p:sp>
    </p:spTree>
    <p:extLst>
      <p:ext uri="{BB962C8B-B14F-4D97-AF65-F5344CB8AC3E}">
        <p14:creationId xmlns:p14="http://schemas.microsoft.com/office/powerpoint/2010/main" val="626173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temporal and contemporaneous networks can help to answer questions of interindividual differences in intranidal structure. </a:t>
            </a:r>
          </a:p>
        </p:txBody>
      </p:sp>
      <p:sp>
        <p:nvSpPr>
          <p:cNvPr id="4" name="Slide Number Placeholder 3"/>
          <p:cNvSpPr>
            <a:spLocks noGrp="1"/>
          </p:cNvSpPr>
          <p:nvPr>
            <p:ph type="sldNum" sz="quarter" idx="10"/>
          </p:nvPr>
        </p:nvSpPr>
        <p:spPr/>
        <p:txBody>
          <a:bodyPr/>
          <a:lstStyle/>
          <a:p>
            <a:fld id="{68CD8A00-E25D-EB4B-8ABF-F118FDECFDA2}" type="slidenum">
              <a:rPr lang="en-US" smtClean="0"/>
              <a:t>19</a:t>
            </a:fld>
            <a:endParaRPr lang="en-US"/>
          </a:p>
        </p:txBody>
      </p:sp>
    </p:spTree>
    <p:extLst>
      <p:ext uri="{BB962C8B-B14F-4D97-AF65-F5344CB8AC3E}">
        <p14:creationId xmlns:p14="http://schemas.microsoft.com/office/powerpoint/2010/main" val="241461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For many years, the Big 5 have been the dominant taxonomy</a:t>
            </a:r>
            <a:r>
              <a:rPr lang="en-US" baseline="0" dirty="0"/>
              <a:t> of between person individual differences. </a:t>
            </a:r>
          </a:p>
          <a:p>
            <a:r>
              <a:rPr lang="en-US" baseline="0" dirty="0"/>
              <a:t>And for good reason. The Big 5 have been linked to many important life outcomes, from academic and work performance to how long you’ll live.</a:t>
            </a:r>
          </a:p>
          <a:p>
            <a:r>
              <a:rPr lang="en-US" baseline="0" dirty="0"/>
              <a:t>This nomothetic approach describes how people differ from one another, but we miss a lot about single individuals with such a broad approach. A kind of classic example of this is that conscientiousness is a great way to screen job candidates, but once hired, it may not tell you much about the particular person who now works with you.</a:t>
            </a:r>
          </a:p>
          <a:p>
            <a:endParaRPr lang="en-US" baseline="0" dirty="0"/>
          </a:p>
        </p:txBody>
      </p:sp>
      <p:sp>
        <p:nvSpPr>
          <p:cNvPr id="4" name="Slide Number Placeholder 3"/>
          <p:cNvSpPr>
            <a:spLocks noGrp="1"/>
          </p:cNvSpPr>
          <p:nvPr>
            <p:ph type="sldNum" sz="quarter" idx="10"/>
          </p:nvPr>
        </p:nvSpPr>
        <p:spPr/>
        <p:txBody>
          <a:bodyPr/>
          <a:lstStyle/>
          <a:p>
            <a:fld id="{DF8C7611-33D0-5D4D-97A9-0E468B5F1BF6}" type="slidenum">
              <a:rPr lang="en-US" smtClean="0"/>
              <a:t>2</a:t>
            </a:fld>
            <a:endParaRPr lang="en-US"/>
          </a:p>
        </p:txBody>
      </p:sp>
    </p:spTree>
    <p:extLst>
      <p:ext uri="{BB962C8B-B14F-4D97-AF65-F5344CB8AC3E}">
        <p14:creationId xmlns:p14="http://schemas.microsoft.com/office/powerpoint/2010/main" val="413777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idiographic personality networks can offer insight into the processes or mechanisms that </a:t>
            </a:r>
            <a:r>
              <a:rPr lang="en-US" dirty="0" err="1"/>
              <a:t>underly</a:t>
            </a:r>
            <a:r>
              <a:rPr lang="en-US" dirty="0"/>
              <a:t> why and how personality manifests. One useful framework for considering personality processes is the TESSARA framework.</a:t>
            </a:r>
          </a:p>
        </p:txBody>
      </p:sp>
      <p:sp>
        <p:nvSpPr>
          <p:cNvPr id="4" name="Slide Number Placeholder 3"/>
          <p:cNvSpPr>
            <a:spLocks noGrp="1"/>
          </p:cNvSpPr>
          <p:nvPr>
            <p:ph type="sldNum" sz="quarter" idx="10"/>
          </p:nvPr>
        </p:nvSpPr>
        <p:spPr/>
        <p:txBody>
          <a:bodyPr/>
          <a:lstStyle/>
          <a:p>
            <a:fld id="{68CD8A00-E25D-EB4B-8ABF-F118FDECFDA2}" type="slidenum">
              <a:rPr lang="en-US" smtClean="0"/>
              <a:t>22</a:t>
            </a:fld>
            <a:endParaRPr lang="en-US"/>
          </a:p>
        </p:txBody>
      </p:sp>
    </p:spTree>
    <p:extLst>
      <p:ext uri="{BB962C8B-B14F-4D97-AF65-F5344CB8AC3E}">
        <p14:creationId xmlns:p14="http://schemas.microsoft.com/office/powerpoint/2010/main" val="4177293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stands for triggering situations, expectancies, states / state expression, and reactions. </a:t>
            </a:r>
          </a:p>
          <a:p>
            <a:endParaRPr lang="en-US" dirty="0"/>
          </a:p>
          <a:p>
            <a:endParaRPr lang="en-US" dirty="0"/>
          </a:p>
          <a:p>
            <a:endParaRPr lang="en-US" dirty="0"/>
          </a:p>
          <a:p>
            <a:endParaRPr lang="en-US" dirty="0"/>
          </a:p>
          <a:p>
            <a:endParaRPr lang="en-US" dirty="0"/>
          </a:p>
          <a:p>
            <a:endParaRPr lang="en-US" dirty="0"/>
          </a:p>
          <a:p>
            <a:endParaRPr lang="en-US" dirty="0"/>
          </a:p>
          <a:p>
            <a:r>
              <a:rPr lang="en-US" dirty="0"/>
              <a:t>Could take this like “using a lasso technique or filtering method, we can see which situations, expectancies, states, and reactions are critical to a person and drop those that aren’t”</a:t>
            </a:r>
          </a:p>
          <a:p>
            <a:endParaRPr lang="en-US" dirty="0"/>
          </a:p>
          <a:p>
            <a:r>
              <a:rPr lang="en-US" dirty="0"/>
              <a:t>Could also talk about this in an </a:t>
            </a:r>
            <a:r>
              <a:rPr lang="en-US" dirty="0" err="1"/>
              <a:t>interative</a:t>
            </a:r>
            <a:r>
              <a:rPr lang="en-US" dirty="0"/>
              <a:t> sense, like “we could add studying and see how much more </a:t>
            </a:r>
            <a:r>
              <a:rPr lang="en-US" dirty="0" err="1"/>
              <a:t>ariance</a:t>
            </a:r>
            <a:r>
              <a:rPr lang="en-US" dirty="0"/>
              <a:t> is explained overall and how much less in other model terms”</a:t>
            </a:r>
          </a:p>
        </p:txBody>
      </p:sp>
      <p:sp>
        <p:nvSpPr>
          <p:cNvPr id="4" name="Slide Number Placeholder 3"/>
          <p:cNvSpPr>
            <a:spLocks noGrp="1"/>
          </p:cNvSpPr>
          <p:nvPr>
            <p:ph type="sldNum" sz="quarter" idx="10"/>
          </p:nvPr>
        </p:nvSpPr>
        <p:spPr/>
        <p:txBody>
          <a:bodyPr/>
          <a:lstStyle/>
          <a:p>
            <a:fld id="{68CD8A00-E25D-EB4B-8ABF-F118FDECFDA2}" type="slidenum">
              <a:rPr lang="en-US" smtClean="0"/>
              <a:t>23</a:t>
            </a:fld>
            <a:endParaRPr lang="en-US"/>
          </a:p>
        </p:txBody>
      </p:sp>
    </p:spTree>
    <p:extLst>
      <p:ext uri="{BB962C8B-B14F-4D97-AF65-F5344CB8AC3E}">
        <p14:creationId xmlns:p14="http://schemas.microsoft.com/office/powerpoint/2010/main" val="2961778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personality networks, we can place the components of the TESSERA framework directly into the network, such as triggering situations like being around others, state / state expressions like academic motivation, and expectancies like authenticity </a:t>
            </a:r>
          </a:p>
          <a:p>
            <a:endParaRPr lang="en-US" dirty="0"/>
          </a:p>
          <a:p>
            <a:r>
              <a:rPr lang="en-US" dirty="0"/>
              <a:t>Again, using the graphical lasso technique or another filtering method, we can see which situations, expectancies, states, and reactions are critical to a person and drop those that aren’t. In other words, we can test for processes of personality that are unique to an individual and those are shared across individuals. </a:t>
            </a:r>
          </a:p>
          <a:p>
            <a:endParaRPr lang="en-US" dirty="0"/>
          </a:p>
          <a:p>
            <a:r>
              <a:rPr lang="en-US" dirty="0"/>
              <a:t>could look at these </a:t>
            </a:r>
            <a:r>
              <a:rPr lang="en-US" dirty="0" err="1"/>
              <a:t>nomothetically</a:t>
            </a:r>
            <a:r>
              <a:rPr lang="en-US" dirty="0"/>
              <a:t>, but this allows us to model the structure and process together</a:t>
            </a:r>
          </a:p>
          <a:p>
            <a:endParaRPr lang="en-US" dirty="0"/>
          </a:p>
          <a:p>
            <a:r>
              <a:rPr lang="en-US" dirty="0"/>
              <a:t>applies to any ID or </a:t>
            </a:r>
            <a:r>
              <a:rPr lang="en-US" dirty="0" err="1"/>
              <a:t>anytthing</a:t>
            </a:r>
            <a:r>
              <a:rPr lang="en-US" dirty="0"/>
              <a:t> </a:t>
            </a:r>
            <a:r>
              <a:rPr lang="en-US" dirty="0" err="1"/>
              <a:t>esle</a:t>
            </a:r>
            <a:r>
              <a:rPr lang="en-US" dirty="0"/>
              <a:t>, e.g. emotion</a:t>
            </a:r>
          </a:p>
        </p:txBody>
      </p:sp>
      <p:sp>
        <p:nvSpPr>
          <p:cNvPr id="4" name="Slide Number Placeholder 3"/>
          <p:cNvSpPr>
            <a:spLocks noGrp="1"/>
          </p:cNvSpPr>
          <p:nvPr>
            <p:ph type="sldNum" sz="quarter" idx="10"/>
          </p:nvPr>
        </p:nvSpPr>
        <p:spPr/>
        <p:txBody>
          <a:bodyPr/>
          <a:lstStyle/>
          <a:p>
            <a:fld id="{68CD8A00-E25D-EB4B-8ABF-F118FDECFDA2}" type="slidenum">
              <a:rPr lang="en-US" smtClean="0"/>
              <a:t>24</a:t>
            </a:fld>
            <a:endParaRPr lang="en-US"/>
          </a:p>
        </p:txBody>
      </p:sp>
    </p:spTree>
    <p:extLst>
      <p:ext uri="{BB962C8B-B14F-4D97-AF65-F5344CB8AC3E}">
        <p14:creationId xmlns:p14="http://schemas.microsoft.com/office/powerpoint/2010/main" val="970578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BCBAD15-6B73-1E4A-9B24-0D1D579F30E7}"/>
              </a:ext>
            </a:extLst>
          </p:cNvPr>
          <p:cNvSpPr>
            <a:spLocks noGrp="1"/>
          </p:cNvSpPr>
          <p:nvPr>
            <p:ph type="body" idx="1"/>
          </p:nvPr>
        </p:nvSpPr>
        <p:spPr/>
        <p:txBody>
          <a:bodyPr/>
          <a:lstStyle/>
          <a:p>
            <a:r>
              <a:rPr lang="en-US" dirty="0"/>
              <a:t>There aren’t great changes in the resulting network, but you can see that current personality manifestations of future depression are influenced – there are differences in the two networks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FD07CA8-3DB2-9F40-B587-8880DD0F51F2}"/>
              </a:ext>
            </a:extLst>
          </p:cNvPr>
          <p:cNvSpPr>
            <a:spLocks noGrp="1"/>
          </p:cNvSpPr>
          <p:nvPr>
            <p:ph type="body" idx="1"/>
          </p:nvPr>
        </p:nvSpPr>
        <p:spPr/>
        <p:txBody>
          <a:bodyPr/>
          <a:lstStyle/>
          <a:p>
            <a:r>
              <a:rPr lang="en-US" dirty="0"/>
              <a:t>When we add an expectancy to the network, we see an even greater influence on the network</a:t>
            </a:r>
          </a:p>
        </p:txBody>
      </p:sp>
    </p:spTree>
    <p:extLst>
      <p:ext uri="{BB962C8B-B14F-4D97-AF65-F5344CB8AC3E}">
        <p14:creationId xmlns:p14="http://schemas.microsoft.com/office/powerpoint/2010/main" val="3823659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One way to think about this is to build networks with “traditional” manifestations of personality and then iteratively add single processes and examine how its addition influences the relationships among personality manifestations. So here you see a temporal personality network with 9 nodes of personality manifestations and the relationships among them. </a:t>
            </a:r>
          </a:p>
          <a:p>
            <a:endParaRPr lang="en-US" dirty="0"/>
          </a:p>
          <a:p>
            <a:r>
              <a:rPr lang="en-US" dirty="0"/>
              <a:t>Now, observe what happens when I add in a triggering situation</a:t>
            </a:r>
          </a:p>
          <a:p>
            <a:endParaRPr lang="en-US" dirty="0"/>
          </a:p>
        </p:txBody>
      </p:sp>
    </p:spTree>
    <p:extLst>
      <p:ext uri="{BB962C8B-B14F-4D97-AF65-F5344CB8AC3E}">
        <p14:creationId xmlns:p14="http://schemas.microsoft.com/office/powerpoint/2010/main" val="4085879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And then we can add an expectancy and observe the change</a:t>
            </a:r>
          </a:p>
        </p:txBody>
      </p:sp>
    </p:spTree>
    <p:extLst>
      <p:ext uri="{BB962C8B-B14F-4D97-AF65-F5344CB8AC3E}">
        <p14:creationId xmlns:p14="http://schemas.microsoft.com/office/powerpoint/2010/main" val="305930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And finally we’ll add a personality state and observe the change</a:t>
            </a:r>
          </a:p>
        </p:txBody>
      </p:sp>
    </p:spTree>
    <p:extLst>
      <p:ext uri="{BB962C8B-B14F-4D97-AF65-F5344CB8AC3E}">
        <p14:creationId xmlns:p14="http://schemas.microsoft.com/office/powerpoint/2010/main" val="198033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It’s a little difficult to observe the changes that happen here, so we look at the profiles of edge weights like we did before and see how adding these processes influences the relationships among the </a:t>
            </a:r>
            <a:r>
              <a:rPr lang="en-US" dirty="0" err="1"/>
              <a:t>prsoanlity</a:t>
            </a:r>
            <a:r>
              <a:rPr lang="en-US" dirty="0"/>
              <a:t> manifestations</a:t>
            </a:r>
          </a:p>
        </p:txBody>
      </p:sp>
    </p:spTree>
    <p:extLst>
      <p:ext uri="{BB962C8B-B14F-4D97-AF65-F5344CB8AC3E}">
        <p14:creationId xmlns:p14="http://schemas.microsoft.com/office/powerpoint/2010/main" val="2063464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We can place these back into the profiles we examined before to see how the addition of the TESSERA components influenced the structure of the </a:t>
            </a:r>
            <a:r>
              <a:rPr lang="en-US" dirty="0" err="1"/>
              <a:t>persoanlity</a:t>
            </a:r>
            <a:r>
              <a:rPr lang="en-US" dirty="0"/>
              <a:t> network.</a:t>
            </a:r>
          </a:p>
          <a:p>
            <a:endParaRPr lang="en-US" dirty="0"/>
          </a:p>
          <a:p>
            <a:r>
              <a:rPr lang="en-US" dirty="0"/>
              <a:t>For Triggering Situations and States, we see few changes from the line representing the network with only personality manifestations</a:t>
            </a:r>
          </a:p>
          <a:p>
            <a:endParaRPr lang="en-US" dirty="0"/>
          </a:p>
          <a:p>
            <a:r>
              <a:rPr lang="en-US" dirty="0"/>
              <a:t>But for the network also containing an expectancy, we see a few changes in their network structure</a:t>
            </a:r>
          </a:p>
          <a:p>
            <a:endParaRPr lang="en-US" dirty="0"/>
          </a:p>
          <a:p>
            <a:r>
              <a:rPr lang="en-US" dirty="0"/>
              <a:t>CLICK</a:t>
            </a:r>
          </a:p>
        </p:txBody>
      </p:sp>
    </p:spTree>
    <p:extLst>
      <p:ext uri="{BB962C8B-B14F-4D97-AF65-F5344CB8AC3E}">
        <p14:creationId xmlns:p14="http://schemas.microsoft.com/office/powerpoint/2010/main" val="79775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Leading some to question whether the Big 5 holds for each person individually. Since the days of Gordon </a:t>
            </a:r>
            <a:r>
              <a:rPr lang="en-US" baseline="0" dirty="0" err="1"/>
              <a:t>Allport</a:t>
            </a:r>
            <a:r>
              <a:rPr lang="en-US" baseline="0" dirty="0"/>
              <a:t>, personality scientists have called for a person centered approach, but methods for implementing a person centered approach in a way that also *CLICK* maps onto broad population level patterns have remained limited. </a:t>
            </a:r>
          </a:p>
          <a:p>
            <a:endParaRPr lang="en-US" baseline="0" dirty="0"/>
          </a:p>
          <a:p>
            <a:r>
              <a:rPr lang="en-US" baseline="0" dirty="0"/>
              <a:t>Until recently, this has meant that Idiographic research has largely been restricted to narrative assessment, but recent technological and methodological advances that allow for the collection of intensive repeated measures of a single person have made possible rigorous, quantitative assessment and modeling of individuals.</a:t>
            </a:r>
          </a:p>
          <a:p>
            <a:endParaRPr lang="en-US" baseline="0" dirty="0"/>
          </a:p>
          <a:p>
            <a:r>
              <a:rPr lang="en-US" baseline="0" dirty="0"/>
              <a:t>Assessment has been called ESM, EMA, and ambulatory assessment depending on the discipline. </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3</a:t>
            </a:fld>
            <a:endParaRPr lang="en-US"/>
          </a:p>
        </p:txBody>
      </p:sp>
    </p:spTree>
    <p:extLst>
      <p:ext uri="{BB962C8B-B14F-4D97-AF65-F5344CB8AC3E}">
        <p14:creationId xmlns:p14="http://schemas.microsoft.com/office/powerpoint/2010/main" val="3972738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7DB7C93-1690-C643-936A-D7C5DA73753D}"/>
              </a:ext>
            </a:extLst>
          </p:cNvPr>
          <p:cNvSpPr>
            <a:spLocks noGrp="1"/>
          </p:cNvSpPr>
          <p:nvPr>
            <p:ph type="body" idx="1"/>
          </p:nvPr>
        </p:nvSpPr>
        <p:spPr/>
        <p:txBody>
          <a:bodyPr/>
          <a:lstStyle/>
          <a:p>
            <a:r>
              <a:rPr lang="en-US" dirty="0"/>
              <a:t>Zooming in, we see that adding the expectancy (academic motivation) to the network, influences the relationship between current personality manifestations and future depression, with, for example a weaker positive relationship between current laziness and future depression, suggesting that academic motivation influences this if…then contingency</a:t>
            </a:r>
          </a:p>
          <a:p>
            <a:endParaRPr lang="en-US" dirty="0"/>
          </a:p>
          <a:p>
            <a:r>
              <a:rPr lang="en-US" dirty="0"/>
              <a:t>Bringing it all together, current manifestations of personality’s prediction of future depression are influenced by different processes of personality. Most notably, expectancies strongly influence behavioral patterns – that is, expectancies explain the patterns of behavior that underlie personality manifestation.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idiographic personality networks can inform our understanding of personality development. Instead of conceptualizing personality development as mean level or rank order change across people over time, we can examine change within a person relative to him or herself.</a:t>
            </a:r>
          </a:p>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33</a:t>
            </a:fld>
            <a:endParaRPr lang="en-US"/>
          </a:p>
        </p:txBody>
      </p:sp>
    </p:spTree>
    <p:extLst>
      <p:ext uri="{BB962C8B-B14F-4D97-AF65-F5344CB8AC3E}">
        <p14:creationId xmlns:p14="http://schemas.microsoft.com/office/powerpoint/2010/main" val="2968600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two networks you see here. They represent data collected from the same individual one year apart. As you can see from the profile on the right, there was some consistency in the participants’ profile over two years as evidenced by the correlation you see at the top of the profile, but there was also a large degree of change, as evidenced by the differences between the red and blue lines on the profile.</a:t>
            </a:r>
          </a:p>
        </p:txBody>
      </p:sp>
      <p:sp>
        <p:nvSpPr>
          <p:cNvPr id="4" name="Slide Number Placeholder 3"/>
          <p:cNvSpPr>
            <a:spLocks noGrp="1"/>
          </p:cNvSpPr>
          <p:nvPr>
            <p:ph type="sldNum" sz="quarter" idx="10"/>
          </p:nvPr>
        </p:nvSpPr>
        <p:spPr/>
        <p:txBody>
          <a:bodyPr/>
          <a:lstStyle/>
          <a:p>
            <a:fld id="{68CD8A00-E25D-EB4B-8ABF-F118FDECFDA2}" type="slidenum">
              <a:rPr lang="en-US" smtClean="0"/>
              <a:t>34</a:t>
            </a:fld>
            <a:endParaRPr lang="en-US"/>
          </a:p>
        </p:txBody>
      </p:sp>
    </p:spTree>
    <p:extLst>
      <p:ext uri="{BB962C8B-B14F-4D97-AF65-F5344CB8AC3E}">
        <p14:creationId xmlns:p14="http://schemas.microsoft.com/office/powerpoint/2010/main" val="116534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look at this for every participant in our sample and collect the correlation of their </a:t>
            </a:r>
            <a:r>
              <a:rPr lang="en-US" dirty="0" err="1"/>
              <a:t>ipsative</a:t>
            </a:r>
            <a:r>
              <a:rPr lang="en-US" dirty="0"/>
              <a:t> consistency into a distribution. </a:t>
            </a:r>
          </a:p>
        </p:txBody>
      </p:sp>
      <p:sp>
        <p:nvSpPr>
          <p:cNvPr id="4" name="Slide Number Placeholder 3"/>
          <p:cNvSpPr>
            <a:spLocks noGrp="1"/>
          </p:cNvSpPr>
          <p:nvPr>
            <p:ph type="sldNum" sz="quarter" idx="10"/>
          </p:nvPr>
        </p:nvSpPr>
        <p:spPr/>
        <p:txBody>
          <a:bodyPr/>
          <a:lstStyle/>
          <a:p>
            <a:fld id="{68CD8A00-E25D-EB4B-8ABF-F118FDECFDA2}" type="slidenum">
              <a:rPr lang="en-US" smtClean="0"/>
              <a:t>35</a:t>
            </a:fld>
            <a:endParaRPr lang="en-US"/>
          </a:p>
        </p:txBody>
      </p:sp>
    </p:spTree>
    <p:extLst>
      <p:ext uri="{BB962C8B-B14F-4D97-AF65-F5344CB8AC3E}">
        <p14:creationId xmlns:p14="http://schemas.microsoft.com/office/powerpoint/2010/main" val="1361200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within this sample, idiographic contemporaneous (within time point) networks were more consistent than temporal (cross time point) networks</a:t>
            </a:r>
          </a:p>
          <a:p>
            <a:endParaRPr lang="en-US" dirty="0"/>
          </a:p>
          <a:p>
            <a:r>
              <a:rPr lang="en-US" dirty="0"/>
              <a:t>Why does this occur? In other words, are we capturing measurement error or real change? Split half reliability suggests the change is real but also that there are still many challenges facing idiographic assessment and modeling within psychology, which we’ll now turn to</a:t>
            </a:r>
          </a:p>
        </p:txBody>
      </p:sp>
      <p:sp>
        <p:nvSpPr>
          <p:cNvPr id="4" name="Slide Number Placeholder 3"/>
          <p:cNvSpPr>
            <a:spLocks noGrp="1"/>
          </p:cNvSpPr>
          <p:nvPr>
            <p:ph type="sldNum" sz="quarter" idx="10"/>
          </p:nvPr>
        </p:nvSpPr>
        <p:spPr/>
        <p:txBody>
          <a:bodyPr/>
          <a:lstStyle/>
          <a:p>
            <a:fld id="{68CD8A00-E25D-EB4B-8ABF-F118FDECFDA2}" type="slidenum">
              <a:rPr lang="en-US" smtClean="0"/>
              <a:t>36</a:t>
            </a:fld>
            <a:endParaRPr lang="en-US"/>
          </a:p>
        </p:txBody>
      </p:sp>
    </p:spTree>
    <p:extLst>
      <p:ext uri="{BB962C8B-B14F-4D97-AF65-F5344CB8AC3E}">
        <p14:creationId xmlns:p14="http://schemas.microsoft.com/office/powerpoint/2010/main" val="3802901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idiographic networks are not all sunshine and rainbows. We have a number of important challenges facing us. I’m going to highlight just three of those today, which I think are among the most important challenges we are facing</a:t>
            </a:r>
          </a:p>
        </p:txBody>
      </p:sp>
      <p:sp>
        <p:nvSpPr>
          <p:cNvPr id="4" name="Slide Number Placeholder 3"/>
          <p:cNvSpPr>
            <a:spLocks noGrp="1"/>
          </p:cNvSpPr>
          <p:nvPr>
            <p:ph type="sldNum" sz="quarter" idx="10"/>
          </p:nvPr>
        </p:nvSpPr>
        <p:spPr/>
        <p:txBody>
          <a:bodyPr/>
          <a:lstStyle/>
          <a:p>
            <a:fld id="{68CD8A00-E25D-EB4B-8ABF-F118FDECFDA2}" type="slidenum">
              <a:rPr lang="en-US" smtClean="0"/>
              <a:t>38</a:t>
            </a:fld>
            <a:endParaRPr lang="en-US"/>
          </a:p>
        </p:txBody>
      </p:sp>
    </p:spTree>
    <p:extLst>
      <p:ext uri="{BB962C8B-B14F-4D97-AF65-F5344CB8AC3E}">
        <p14:creationId xmlns:p14="http://schemas.microsoft.com/office/powerpoint/2010/main" val="184196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challenge deals with what I’ll call the velocity of psychological processes</a:t>
            </a:r>
          </a:p>
        </p:txBody>
      </p:sp>
      <p:sp>
        <p:nvSpPr>
          <p:cNvPr id="4" name="Slide Number Placeholder 3"/>
          <p:cNvSpPr>
            <a:spLocks noGrp="1"/>
          </p:cNvSpPr>
          <p:nvPr>
            <p:ph type="sldNum" sz="quarter" idx="10"/>
          </p:nvPr>
        </p:nvSpPr>
        <p:spPr/>
        <p:txBody>
          <a:bodyPr/>
          <a:lstStyle/>
          <a:p>
            <a:fld id="{68CD8A00-E25D-EB4B-8ABF-F118FDECFDA2}" type="slidenum">
              <a:rPr lang="en-US" smtClean="0"/>
              <a:t>39</a:t>
            </a:fld>
            <a:endParaRPr lang="en-US"/>
          </a:p>
        </p:txBody>
      </p:sp>
    </p:spTree>
    <p:extLst>
      <p:ext uri="{BB962C8B-B14F-4D97-AF65-F5344CB8AC3E}">
        <p14:creationId xmlns:p14="http://schemas.microsoft.com/office/powerpoint/2010/main" val="2254318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with the psychometrics of intensive repeated measures and idiographic assessment</a:t>
            </a:r>
          </a:p>
        </p:txBody>
      </p:sp>
      <p:sp>
        <p:nvSpPr>
          <p:cNvPr id="4" name="Slide Number Placeholder 3"/>
          <p:cNvSpPr>
            <a:spLocks noGrp="1"/>
          </p:cNvSpPr>
          <p:nvPr>
            <p:ph type="sldNum" sz="quarter" idx="10"/>
          </p:nvPr>
        </p:nvSpPr>
        <p:spPr/>
        <p:txBody>
          <a:bodyPr/>
          <a:lstStyle/>
          <a:p>
            <a:fld id="{68CD8A00-E25D-EB4B-8ABF-F118FDECFDA2}" type="slidenum">
              <a:rPr lang="en-US" smtClean="0"/>
              <a:t>40</a:t>
            </a:fld>
            <a:endParaRPr lang="en-US"/>
          </a:p>
        </p:txBody>
      </p:sp>
    </p:spTree>
    <p:extLst>
      <p:ext uri="{BB962C8B-B14F-4D97-AF65-F5344CB8AC3E}">
        <p14:creationId xmlns:p14="http://schemas.microsoft.com/office/powerpoint/2010/main" val="2749088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last deals with the problem of aggregation across a large number of personality networks and people</a:t>
            </a:r>
          </a:p>
        </p:txBody>
      </p:sp>
      <p:sp>
        <p:nvSpPr>
          <p:cNvPr id="4" name="Slide Number Placeholder 3"/>
          <p:cNvSpPr>
            <a:spLocks noGrp="1"/>
          </p:cNvSpPr>
          <p:nvPr>
            <p:ph type="sldNum" sz="quarter" idx="10"/>
          </p:nvPr>
        </p:nvSpPr>
        <p:spPr/>
        <p:txBody>
          <a:bodyPr/>
          <a:lstStyle/>
          <a:p>
            <a:fld id="{68CD8A00-E25D-EB4B-8ABF-F118FDECFDA2}" type="slidenum">
              <a:rPr lang="en-US" smtClean="0"/>
              <a:t>41</a:t>
            </a:fld>
            <a:endParaRPr lang="en-US"/>
          </a:p>
        </p:txBody>
      </p:sp>
    </p:spTree>
    <p:extLst>
      <p:ext uri="{BB962C8B-B14F-4D97-AF65-F5344CB8AC3E}">
        <p14:creationId xmlns:p14="http://schemas.microsoft.com/office/powerpoint/2010/main" val="4221237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2AE8D7-8093-9949-A036-C3FF78343826}"/>
              </a:ext>
            </a:extLst>
          </p:cNvPr>
          <p:cNvSpPr>
            <a:spLocks noGrp="1"/>
          </p:cNvSpPr>
          <p:nvPr>
            <p:ph type="body" idx="1"/>
          </p:nvPr>
        </p:nvSpPr>
        <p:spPr/>
        <p:txBody>
          <a:bodyPr/>
          <a:lstStyle/>
          <a:p>
            <a:r>
              <a:rPr lang="en-US" dirty="0"/>
              <a:t>First, for velocity, consider the timeline often used in ESM studies, such as the one I’m using as a demo today that collected 2 weeks of responses, 4x per day, 4 hours apart. Do we have any reason to think that the four personality manifestation / processes at the bottom of the screen would unfold at the same rate?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today I’m going to </a:t>
            </a:r>
            <a:r>
              <a:rPr lang="en-US" dirty="0" err="1"/>
              <a:t>idigoraphic</a:t>
            </a:r>
            <a:r>
              <a:rPr lang="en-US" dirty="0"/>
              <a:t> assessment and modeling within personality as a broader frame for idiographic research writ large. Specifically, I’m going to use data from a longitudinal ESM study in which ESM assessments to a broad array of items were collected. I’ll be using a set of 9 personality items corresponding to the 4 of the Big 5 as well as 9 cognitive affective variables.</a:t>
            </a:r>
          </a:p>
        </p:txBody>
      </p:sp>
      <p:sp>
        <p:nvSpPr>
          <p:cNvPr id="4" name="Slide Number Placeholder 3"/>
          <p:cNvSpPr>
            <a:spLocks noGrp="1"/>
          </p:cNvSpPr>
          <p:nvPr>
            <p:ph type="sldNum" sz="quarter" idx="10"/>
          </p:nvPr>
        </p:nvSpPr>
        <p:spPr/>
        <p:txBody>
          <a:bodyPr/>
          <a:lstStyle/>
          <a:p>
            <a:fld id="{68CD8A00-E25D-EB4B-8ABF-F118FDECFDA2}" type="slidenum">
              <a:rPr lang="en-US" smtClean="0"/>
              <a:t>4</a:t>
            </a:fld>
            <a:endParaRPr lang="en-US"/>
          </a:p>
        </p:txBody>
      </p:sp>
    </p:spTree>
    <p:extLst>
      <p:ext uri="{BB962C8B-B14F-4D97-AF65-F5344CB8AC3E}">
        <p14:creationId xmlns:p14="http://schemas.microsoft.com/office/powerpoint/2010/main" val="3098669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BE0211-B0F5-1444-A6B9-8F50353B5C83}"/>
              </a:ext>
            </a:extLst>
          </p:cNvPr>
          <p:cNvSpPr>
            <a:spLocks noGrp="1"/>
          </p:cNvSpPr>
          <p:nvPr>
            <p:ph type="body" idx="1"/>
          </p:nvPr>
        </p:nvSpPr>
        <p:spPr/>
        <p:txBody>
          <a:bodyPr/>
          <a:lstStyle/>
          <a:p>
            <a:r>
              <a:rPr lang="en-US" dirty="0"/>
              <a:t>Evidence suggests that worry, which is related to rumination tends to show strong autoregressive relationships, suggesting that it is sustained over time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4D7E9C-2E17-6840-8BB5-8DC10D9774B2}"/>
              </a:ext>
            </a:extLst>
          </p:cNvPr>
          <p:cNvSpPr>
            <a:spLocks noGrp="1"/>
          </p:cNvSpPr>
          <p:nvPr>
            <p:ph type="body" idx="1"/>
          </p:nvPr>
        </p:nvSpPr>
        <p:spPr/>
        <p:txBody>
          <a:bodyPr/>
          <a:lstStyle/>
          <a:p>
            <a:r>
              <a:rPr lang="en-US" dirty="0"/>
              <a:t>But a personality manifestation like quiet is unlikely to unfold the same way. Indeed, given that being quiet is often dependent on social triggers, like being around others, its velocity may well not be captured by a 4 hour time lag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a:extLst>
              <a:ext uri="{FF2B5EF4-FFF2-40B4-BE49-F238E27FC236}">
                <a16:creationId xmlns:a16="http://schemas.microsoft.com/office/drawing/2014/main" id="{2640652D-1A61-0D4C-9B81-9B9A6904D115}"/>
              </a:ext>
            </a:extLst>
          </p:cNvPr>
          <p:cNvSpPr>
            <a:spLocks noGrp="1"/>
          </p:cNvSpPr>
          <p:nvPr>
            <p:ph type="body" idx="1"/>
          </p:nvPr>
        </p:nvSpPr>
        <p:spPr/>
        <p:txBody>
          <a:bodyPr/>
          <a:lstStyle/>
          <a:p>
            <a:r>
              <a:rPr lang="en-US" dirty="0"/>
              <a:t>Academic motivation, in contrast may have day level patterns but no patterns within a day. In other words, academic motivation may be something you either have or do not have on a given day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E0A2D4-EBAC-0D41-8D29-91F57776686F}"/>
              </a:ext>
            </a:extLst>
          </p:cNvPr>
          <p:cNvSpPr>
            <a:spLocks noGrp="1"/>
          </p:cNvSpPr>
          <p:nvPr>
            <p:ph type="body" idx="1"/>
          </p:nvPr>
        </p:nvSpPr>
        <p:spPr/>
        <p:txBody>
          <a:bodyPr/>
          <a:lstStyle/>
          <a:p>
            <a:r>
              <a:rPr lang="en-US" dirty="0"/>
              <a:t>Finally, similarly to how being quiet is influenced by the presence of others, being rude may be a very momentary and fleeting pattern. Consider the last time when you were rude to someone. Were you rude for a long period or was it more of a one-off incident from which you quickly and immediately recovered? If so, we might fail to capture its experience at all within ESM (it falls within lags) and will never capture autoregressive </a:t>
            </a:r>
            <a:r>
              <a:rPr lang="en-US" dirty="0" err="1"/>
              <a:t>relationsips</a:t>
            </a:r>
            <a:r>
              <a:rPr lang="en-US" dirty="0"/>
              <a:t> because it it a fleeting feeling.</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a:t>
            </a:r>
          </a:p>
          <a:p>
            <a:endParaRPr lang="en-US" dirty="0"/>
          </a:p>
          <a:p>
            <a:r>
              <a:rPr lang="en-US" dirty="0"/>
              <a:t>Second, the idea that individuals can manifest different traits or that the same personality traits can manifest differently raises challenges for psychometrics of the scales used for nomothetic assessment of personality. Consider the factor loadings of these personality manifestations from idiographic p-factor analyses. Blue points represent items that load highly on this factor, while gray items do not. For subject 1, many of the items load onto this factor, </a:t>
            </a:r>
            <a:r>
              <a:rPr lang="en-US" dirty="0" err="1"/>
              <a:t>whle</a:t>
            </a:r>
            <a:r>
              <a:rPr lang="en-US" dirty="0"/>
              <a:t> for subject 2, only one </a:t>
            </a:r>
            <a:r>
              <a:rPr lang="en-US" dirty="0" err="1"/>
              <a:t>itme</a:t>
            </a:r>
            <a:r>
              <a:rPr lang="en-US" dirty="0"/>
              <a:t> does. The same trait is manifesting differently.</a:t>
            </a:r>
          </a:p>
          <a:p>
            <a:endParaRPr lang="en-US" dirty="0"/>
          </a:p>
          <a:p>
            <a:r>
              <a:rPr lang="en-US" dirty="0" err="1"/>
              <a:t>soemthing</a:t>
            </a:r>
            <a:r>
              <a:rPr lang="en-US" dirty="0"/>
              <a:t> about interpretation </a:t>
            </a:r>
            <a:r>
              <a:rPr lang="en-US" dirty="0" err="1"/>
              <a:t>differnces</a:t>
            </a:r>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50</a:t>
            </a:fld>
            <a:endParaRPr lang="en-US"/>
          </a:p>
        </p:txBody>
      </p:sp>
    </p:spTree>
    <p:extLst>
      <p:ext uri="{BB962C8B-B14F-4D97-AF65-F5344CB8AC3E}">
        <p14:creationId xmlns:p14="http://schemas.microsoft.com/office/powerpoint/2010/main" val="2713407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can see here is that some of profiles of loading look very similar, like the ones I’ve highlighted in green, but others look quite different, like the ones I’ve highlighted in yellow. </a:t>
            </a:r>
          </a:p>
          <a:p>
            <a:endParaRPr lang="en-US" dirty="0"/>
          </a:p>
          <a:p>
            <a:r>
              <a:rPr lang="en-US" dirty="0"/>
              <a:t>And what I want you to see from this is just that the scales that we have developed </a:t>
            </a:r>
            <a:r>
              <a:rPr lang="en-US" dirty="0" err="1"/>
              <a:t>differentally</a:t>
            </a:r>
            <a:r>
              <a:rPr lang="en-US" dirty="0"/>
              <a:t> apply to individuals which suggests that we need to </a:t>
            </a:r>
            <a:r>
              <a:rPr lang="en-US" dirty="0" err="1"/>
              <a:t>beign</a:t>
            </a:r>
            <a:r>
              <a:rPr lang="en-US" dirty="0"/>
              <a:t> to think about psychometrics on an individual level</a:t>
            </a:r>
          </a:p>
          <a:p>
            <a:endParaRPr lang="en-US" dirty="0"/>
          </a:p>
          <a:p>
            <a:r>
              <a:rPr lang="en-US" dirty="0"/>
              <a:t>We can do this with even more subjects and just the 9 personality items from the BFI, which raises the question of whether it makes sense to ask each participant items that are not relevant to the manifestation of their personality traits. Future research needs to examine new ways of creating and measuring scales, such as adaptive testing used in standardized tests.</a:t>
            </a:r>
          </a:p>
        </p:txBody>
      </p:sp>
      <p:sp>
        <p:nvSpPr>
          <p:cNvPr id="4" name="Slide Number Placeholder 3"/>
          <p:cNvSpPr>
            <a:spLocks noGrp="1"/>
          </p:cNvSpPr>
          <p:nvPr>
            <p:ph type="sldNum" sz="quarter" idx="10"/>
          </p:nvPr>
        </p:nvSpPr>
        <p:spPr/>
        <p:txBody>
          <a:bodyPr/>
          <a:lstStyle/>
          <a:p>
            <a:fld id="{68CD8A00-E25D-EB4B-8ABF-F118FDECFDA2}" type="slidenum">
              <a:rPr lang="en-US" smtClean="0"/>
              <a:t>51</a:t>
            </a:fld>
            <a:endParaRPr lang="en-US"/>
          </a:p>
        </p:txBody>
      </p:sp>
    </p:spTree>
    <p:extLst>
      <p:ext uri="{BB962C8B-B14F-4D97-AF65-F5344CB8AC3E}">
        <p14:creationId xmlns:p14="http://schemas.microsoft.com/office/powerpoint/2010/main" val="3485938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most long-standing issue with idiographic assessment is the question of aggregation. When you estimate a separate model for each person in order to be able to make inferences about individuals, is it possible to also make inferences about populations or to compare individuals?</a:t>
            </a:r>
          </a:p>
          <a:p>
            <a:endParaRPr lang="en-US" dirty="0"/>
          </a:p>
          <a:p>
            <a:r>
              <a:rPr lang="en-US" dirty="0"/>
              <a:t>For example, given these four subjects, what can we say about them and how can we parsimoniously test whether properties of these networks relate to outcomes similarly to how nomothetic assessments of personality predict outcomes. </a:t>
            </a:r>
          </a:p>
        </p:txBody>
      </p:sp>
      <p:sp>
        <p:nvSpPr>
          <p:cNvPr id="4" name="Slide Number Placeholder 3"/>
          <p:cNvSpPr>
            <a:spLocks noGrp="1"/>
          </p:cNvSpPr>
          <p:nvPr>
            <p:ph type="sldNum" sz="quarter" idx="10"/>
          </p:nvPr>
        </p:nvSpPr>
        <p:spPr/>
        <p:txBody>
          <a:bodyPr/>
          <a:lstStyle/>
          <a:p>
            <a:fld id="{68CD8A00-E25D-EB4B-8ABF-F118FDECFDA2}" type="slidenum">
              <a:rPr lang="en-US" smtClean="0"/>
              <a:t>52</a:t>
            </a:fld>
            <a:endParaRPr lang="en-US"/>
          </a:p>
        </p:txBody>
      </p:sp>
    </p:spTree>
    <p:extLst>
      <p:ext uri="{BB962C8B-B14F-4D97-AF65-F5344CB8AC3E}">
        <p14:creationId xmlns:p14="http://schemas.microsoft.com/office/powerpoint/2010/main" val="37356171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conceptualizing personality as a network, we open up new avenues of summary </a:t>
            </a:r>
            <a:r>
              <a:rPr lang="en-US" dirty="0" err="1"/>
              <a:t>mesures</a:t>
            </a:r>
            <a:r>
              <a:rPr lang="en-US" dirty="0"/>
              <a:t> that are specific to networks, including centrality, which indexes the relative importance of each node within the network. So any node you see here that has many edges incident on it is high in centrality and influences the network.</a:t>
            </a:r>
          </a:p>
          <a:p>
            <a:endParaRPr lang="en-US" dirty="0"/>
          </a:p>
          <a:p>
            <a:r>
              <a:rPr lang="en-US" dirty="0"/>
              <a:t>give </a:t>
            </a:r>
            <a:r>
              <a:rPr lang="en-US" dirty="0" err="1"/>
              <a:t>exmaples</a:t>
            </a:r>
            <a:r>
              <a:rPr lang="en-US" dirty="0"/>
              <a:t> of central items and how to test</a:t>
            </a:r>
          </a:p>
          <a:p>
            <a:endParaRPr lang="en-US" dirty="0"/>
          </a:p>
          <a:p>
            <a:r>
              <a:rPr lang="en-US" dirty="0"/>
              <a:t>something about how </a:t>
            </a:r>
            <a:r>
              <a:rPr lang="en-US" dirty="0" err="1"/>
              <a:t>centtrality</a:t>
            </a:r>
            <a:r>
              <a:rPr lang="en-US" dirty="0"/>
              <a:t> might have unexpected consequences that we </a:t>
            </a:r>
            <a:r>
              <a:rPr lang="en-US" dirty="0" err="1"/>
              <a:t>dont</a:t>
            </a:r>
            <a:r>
              <a:rPr lang="en-US" dirty="0"/>
              <a:t>' understand</a:t>
            </a:r>
          </a:p>
        </p:txBody>
      </p:sp>
      <p:sp>
        <p:nvSpPr>
          <p:cNvPr id="4" name="Slide Number Placeholder 3"/>
          <p:cNvSpPr>
            <a:spLocks noGrp="1"/>
          </p:cNvSpPr>
          <p:nvPr>
            <p:ph type="sldNum" sz="quarter" idx="10"/>
          </p:nvPr>
        </p:nvSpPr>
        <p:spPr/>
        <p:txBody>
          <a:bodyPr/>
          <a:lstStyle/>
          <a:p>
            <a:fld id="{68CD8A00-E25D-EB4B-8ABF-F118FDECFDA2}" type="slidenum">
              <a:rPr lang="en-US" smtClean="0"/>
              <a:t>53</a:t>
            </a:fld>
            <a:endParaRPr lang="en-US"/>
          </a:p>
        </p:txBody>
      </p:sp>
    </p:spTree>
    <p:extLst>
      <p:ext uri="{BB962C8B-B14F-4D97-AF65-F5344CB8AC3E}">
        <p14:creationId xmlns:p14="http://schemas.microsoft.com/office/powerpoint/2010/main" val="2036147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Density, which represents the total number of connections within the network relative to the number of possible connections, so the two network on the top here are high in density, while the bottom two are low</a:t>
            </a:r>
          </a:p>
        </p:txBody>
      </p:sp>
      <p:sp>
        <p:nvSpPr>
          <p:cNvPr id="4" name="Slide Number Placeholder 3"/>
          <p:cNvSpPr>
            <a:spLocks noGrp="1"/>
          </p:cNvSpPr>
          <p:nvPr>
            <p:ph type="sldNum" sz="quarter" idx="10"/>
          </p:nvPr>
        </p:nvSpPr>
        <p:spPr/>
        <p:txBody>
          <a:bodyPr/>
          <a:lstStyle/>
          <a:p>
            <a:fld id="{68CD8A00-E25D-EB4B-8ABF-F118FDECFDA2}" type="slidenum">
              <a:rPr lang="en-US" smtClean="0"/>
              <a:t>54</a:t>
            </a:fld>
            <a:endParaRPr lang="en-US"/>
          </a:p>
        </p:txBody>
      </p:sp>
    </p:spTree>
    <p:extLst>
      <p:ext uri="{BB962C8B-B14F-4D97-AF65-F5344CB8AC3E}">
        <p14:creationId xmlns:p14="http://schemas.microsoft.com/office/powerpoint/2010/main" val="1204860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a number of other network-specific indices like clustering coefficients and community structure, or other dynamic properties that can be assessed within idiographic models like innovation and variability.</a:t>
            </a:r>
          </a:p>
        </p:txBody>
      </p:sp>
      <p:sp>
        <p:nvSpPr>
          <p:cNvPr id="4" name="Slide Number Placeholder 3"/>
          <p:cNvSpPr>
            <a:spLocks noGrp="1"/>
          </p:cNvSpPr>
          <p:nvPr>
            <p:ph type="sldNum" sz="quarter" idx="10"/>
          </p:nvPr>
        </p:nvSpPr>
        <p:spPr/>
        <p:txBody>
          <a:bodyPr/>
          <a:lstStyle/>
          <a:p>
            <a:fld id="{68CD8A00-E25D-EB4B-8ABF-F118FDECFDA2}" type="slidenum">
              <a:rPr lang="en-US" smtClean="0"/>
              <a:t>55</a:t>
            </a:fld>
            <a:endParaRPr lang="en-US"/>
          </a:p>
        </p:txBody>
      </p:sp>
    </p:spTree>
    <p:extLst>
      <p:ext uri="{BB962C8B-B14F-4D97-AF65-F5344CB8AC3E}">
        <p14:creationId xmlns:p14="http://schemas.microsoft.com/office/powerpoint/2010/main" val="78800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modeling side, I’ve framed this talk around one type of model, but there are a a number of different models that can be used for idiographic modeling with repeated measures. The model I’m using is called graphical vector autoregressive models. Specifically the procedure for the models I’ll show you come from a procedure outlined by Wild and colleagues and implemented in the R package </a:t>
            </a:r>
            <a:r>
              <a:rPr lang="en-US" dirty="0" err="1"/>
              <a:t>graphicalVAR</a:t>
            </a:r>
            <a:r>
              <a:rPr lang="en-US" dirty="0"/>
              <a:t>. These models are actually quite straightforward, calculating bi-directional cross-lagged associations among indicators</a:t>
            </a:r>
          </a:p>
        </p:txBody>
      </p:sp>
      <p:sp>
        <p:nvSpPr>
          <p:cNvPr id="4" name="Slide Number Placeholder 3"/>
          <p:cNvSpPr>
            <a:spLocks noGrp="1"/>
          </p:cNvSpPr>
          <p:nvPr>
            <p:ph type="sldNum" sz="quarter" idx="10"/>
          </p:nvPr>
        </p:nvSpPr>
        <p:spPr/>
        <p:txBody>
          <a:bodyPr/>
          <a:lstStyle/>
          <a:p>
            <a:fld id="{68CD8A00-E25D-EB4B-8ABF-F118FDECFDA2}" type="slidenum">
              <a:rPr lang="en-US" smtClean="0"/>
              <a:t>5</a:t>
            </a:fld>
            <a:endParaRPr lang="en-US"/>
          </a:p>
        </p:txBody>
      </p:sp>
    </p:spTree>
    <p:extLst>
      <p:ext uri="{BB962C8B-B14F-4D97-AF65-F5344CB8AC3E}">
        <p14:creationId xmlns:p14="http://schemas.microsoft.com/office/powerpoint/2010/main" val="1115031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57</a:t>
            </a:fld>
            <a:endParaRPr lang="en-US"/>
          </a:p>
        </p:txBody>
      </p:sp>
    </p:spTree>
    <p:extLst>
      <p:ext uri="{BB962C8B-B14F-4D97-AF65-F5344CB8AC3E}">
        <p14:creationId xmlns:p14="http://schemas.microsoft.com/office/powerpoint/2010/main" val="26228896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58</a:t>
            </a:fld>
            <a:endParaRPr lang="en-US"/>
          </a:p>
        </p:txBody>
      </p:sp>
    </p:spTree>
    <p:extLst>
      <p:ext uri="{BB962C8B-B14F-4D97-AF65-F5344CB8AC3E}">
        <p14:creationId xmlns:p14="http://schemas.microsoft.com/office/powerpoint/2010/main" val="19150056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59</a:t>
            </a:fld>
            <a:endParaRPr lang="en-US"/>
          </a:p>
        </p:txBody>
      </p:sp>
    </p:spTree>
    <p:extLst>
      <p:ext uri="{BB962C8B-B14F-4D97-AF65-F5344CB8AC3E}">
        <p14:creationId xmlns:p14="http://schemas.microsoft.com/office/powerpoint/2010/main" val="6775940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60</a:t>
            </a:fld>
            <a:endParaRPr lang="en-US"/>
          </a:p>
        </p:txBody>
      </p:sp>
    </p:spTree>
    <p:extLst>
      <p:ext uri="{BB962C8B-B14F-4D97-AF65-F5344CB8AC3E}">
        <p14:creationId xmlns:p14="http://schemas.microsoft.com/office/powerpoint/2010/main" val="18698323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61</a:t>
            </a:fld>
            <a:endParaRPr lang="en-US"/>
          </a:p>
        </p:txBody>
      </p:sp>
    </p:spTree>
    <p:extLst>
      <p:ext uri="{BB962C8B-B14F-4D97-AF65-F5344CB8AC3E}">
        <p14:creationId xmlns:p14="http://schemas.microsoft.com/office/powerpoint/2010/main" val="35991723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62</a:t>
            </a:fld>
            <a:endParaRPr lang="en-US"/>
          </a:p>
        </p:txBody>
      </p:sp>
    </p:spTree>
    <p:extLst>
      <p:ext uri="{BB962C8B-B14F-4D97-AF65-F5344CB8AC3E}">
        <p14:creationId xmlns:p14="http://schemas.microsoft.com/office/powerpoint/2010/main" val="20422201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63</a:t>
            </a:fld>
            <a:endParaRPr lang="en-US"/>
          </a:p>
        </p:txBody>
      </p:sp>
    </p:spTree>
    <p:extLst>
      <p:ext uri="{BB962C8B-B14F-4D97-AF65-F5344CB8AC3E}">
        <p14:creationId xmlns:p14="http://schemas.microsoft.com/office/powerpoint/2010/main" val="240794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model, these cross-lagged associations can be standardized to estimate relationships on two scales, representing relationships among indicators as partial correlations. The results of the model can further be regularized, such that relationships that are likely to be spurious are set to 0. This is great because it allows the model to choose and fit only those relationships that meaningful and important to the person whose personality is being modeled.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resulting networks look like this</a:t>
            </a:r>
          </a:p>
        </p:txBody>
      </p:sp>
      <p:sp>
        <p:nvSpPr>
          <p:cNvPr id="4" name="Slide Number Placeholder 3"/>
          <p:cNvSpPr>
            <a:spLocks noGrp="1"/>
          </p:cNvSpPr>
          <p:nvPr>
            <p:ph type="sldNum" sz="quarter" idx="10"/>
          </p:nvPr>
        </p:nvSpPr>
        <p:spPr/>
        <p:txBody>
          <a:bodyPr/>
          <a:lstStyle/>
          <a:p>
            <a:fld id="{68CD8A00-E25D-EB4B-8ABF-F118FDECFDA2}" type="slidenum">
              <a:rPr lang="en-US" smtClean="0"/>
              <a:t>6</a:t>
            </a:fld>
            <a:endParaRPr lang="en-US"/>
          </a:p>
        </p:txBody>
      </p:sp>
    </p:spTree>
    <p:extLst>
      <p:ext uri="{BB962C8B-B14F-4D97-AF65-F5344CB8AC3E}">
        <p14:creationId xmlns:p14="http://schemas.microsoft.com/office/powerpoint/2010/main" val="393517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represent one contemporaneous within-time network and one temporal cross-lagged network.</a:t>
            </a:r>
          </a:p>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a:t>
            </a:fld>
            <a:endParaRPr lang="en-US"/>
          </a:p>
        </p:txBody>
      </p:sp>
    </p:spTree>
    <p:extLst>
      <p:ext uri="{BB962C8B-B14F-4D97-AF65-F5344CB8AC3E}">
        <p14:creationId xmlns:p14="http://schemas.microsoft.com/office/powerpoint/2010/main" val="102603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Contemporaneous networks represent within-time point relationships of concurrent behaviors, controlling for cross-lagged relationships, and answer the question of “while”. For example, while I am being outgoing, I may be worried or anxious at the same time. </a:t>
            </a:r>
          </a:p>
        </p:txBody>
      </p:sp>
      <p:sp>
        <p:nvSpPr>
          <p:cNvPr id="4" name="Slide Number Placeholder 3"/>
          <p:cNvSpPr>
            <a:spLocks noGrp="1"/>
          </p:cNvSpPr>
          <p:nvPr>
            <p:ph type="sldNum" sz="quarter" idx="10"/>
          </p:nvPr>
        </p:nvSpPr>
        <p:spPr/>
        <p:txBody>
          <a:bodyPr/>
          <a:lstStyle/>
          <a:p>
            <a:fld id="{68CD8A00-E25D-EB4B-8ABF-F118FDECFDA2}" type="slidenum">
              <a:rPr lang="en-US" smtClean="0"/>
              <a:t>8</a:t>
            </a:fld>
            <a:endParaRPr lang="en-US"/>
          </a:p>
        </p:txBody>
      </p:sp>
    </p:spTree>
    <p:extLst>
      <p:ext uri="{BB962C8B-B14F-4D97-AF65-F5344CB8AC3E}">
        <p14:creationId xmlns:p14="http://schemas.microsoft.com/office/powerpoint/2010/main" val="128714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networks, in contrast, represent between time-point relationships between contingent behaviors, representing if… then relationships between personality manifestations. So, for example, if I am sociable now, I may be less worried in four hours. </a:t>
            </a:r>
          </a:p>
          <a:p>
            <a:endParaRPr lang="en-US" dirty="0"/>
          </a:p>
          <a:p>
            <a:r>
              <a:rPr lang="en-US" dirty="0"/>
              <a:t>Notably, contemporaneous and temporal relationships need not be the same, as in my example of relationships between sociability and worry. </a:t>
            </a:r>
          </a:p>
        </p:txBody>
      </p:sp>
      <p:sp>
        <p:nvSpPr>
          <p:cNvPr id="4" name="Slide Number Placeholder 3"/>
          <p:cNvSpPr>
            <a:spLocks noGrp="1"/>
          </p:cNvSpPr>
          <p:nvPr>
            <p:ph type="sldNum" sz="quarter" idx="10"/>
          </p:nvPr>
        </p:nvSpPr>
        <p:spPr/>
        <p:txBody>
          <a:bodyPr/>
          <a:lstStyle/>
          <a:p>
            <a:fld id="{68CD8A00-E25D-EB4B-8ABF-F118FDECFDA2}" type="slidenum">
              <a:rPr lang="en-US" smtClean="0"/>
              <a:t>9</a:t>
            </a:fld>
            <a:endParaRPr lang="en-US"/>
          </a:p>
        </p:txBody>
      </p:sp>
    </p:spTree>
    <p:extLst>
      <p:ext uri="{BB962C8B-B14F-4D97-AF65-F5344CB8AC3E}">
        <p14:creationId xmlns:p14="http://schemas.microsoft.com/office/powerpoint/2010/main" val="134528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158695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443571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087578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68601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099515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15D830-CC6F-784E-B20D-CEF8A88F72F2}"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91224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15D830-CC6F-784E-B20D-CEF8A88F72F2}" type="datetimeFigureOut">
              <a:rPr lang="en-US" smtClean="0"/>
              <a:t>5/23/18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26238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15D830-CC6F-784E-B20D-CEF8A88F72F2}" type="datetimeFigureOut">
              <a:rPr lang="en-US" smtClean="0"/>
              <a:t>5/23/18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57015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15D830-CC6F-784E-B20D-CEF8A88F72F2}" type="datetimeFigureOut">
              <a:rPr lang="en-US" smtClean="0"/>
              <a:t>5/23/18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220269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15D830-CC6F-784E-B20D-CEF8A88F72F2}"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3771460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15D830-CC6F-784E-B20D-CEF8A88F72F2}"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91885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5D830-CC6F-784E-B20D-CEF8A88F72F2}" type="datetimeFigureOut">
              <a:rPr lang="en-US" smtClean="0"/>
              <a:t>5/23/18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E25AA-39AE-7540-A73D-7D4AE4D344EC}" type="slidenum">
              <a:rPr lang="en-US" smtClean="0"/>
              <a:t>‹#›</a:t>
            </a:fld>
            <a:endParaRPr lang="en-US"/>
          </a:p>
        </p:txBody>
      </p:sp>
    </p:spTree>
    <p:extLst>
      <p:ext uri="{BB962C8B-B14F-4D97-AF65-F5344CB8AC3E}">
        <p14:creationId xmlns:p14="http://schemas.microsoft.com/office/powerpoint/2010/main" val="25676262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3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3.png"/><Relationship Id="rId4" Type="http://schemas.openxmlformats.org/officeDocument/2006/relationships/image" Target="../media/image11.emf"/></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emf"/><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emf"/><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D6E0-CB87-1C45-93EA-544707CBC8BD}"/>
              </a:ext>
            </a:extLst>
          </p:cNvPr>
          <p:cNvSpPr>
            <a:spLocks noGrp="1"/>
          </p:cNvSpPr>
          <p:nvPr>
            <p:ph type="ctrTitle"/>
          </p:nvPr>
        </p:nvSpPr>
        <p:spPr/>
        <p:txBody>
          <a:bodyPr>
            <a:noAutofit/>
          </a:bodyPr>
          <a:lstStyle/>
          <a:p>
            <a:r>
              <a:rPr lang="en-US" sz="4000" b="1" dirty="0">
                <a:solidFill>
                  <a:srgbClr val="C00000"/>
                </a:solidFill>
              </a:rPr>
              <a:t>Idiographic Personality: A Methodological Perspective on Measuring and Modeling Individuals</a:t>
            </a:r>
          </a:p>
        </p:txBody>
      </p:sp>
      <p:sp>
        <p:nvSpPr>
          <p:cNvPr id="3" name="Subtitle 2">
            <a:extLst>
              <a:ext uri="{FF2B5EF4-FFF2-40B4-BE49-F238E27FC236}">
                <a16:creationId xmlns:a16="http://schemas.microsoft.com/office/drawing/2014/main" id="{46D20108-51CD-0C4F-BB62-177913EDE172}"/>
              </a:ext>
            </a:extLst>
          </p:cNvPr>
          <p:cNvSpPr>
            <a:spLocks noGrp="1"/>
          </p:cNvSpPr>
          <p:nvPr>
            <p:ph type="subTitle" idx="1"/>
          </p:nvPr>
        </p:nvSpPr>
        <p:spPr/>
        <p:txBody>
          <a:bodyPr/>
          <a:lstStyle/>
          <a:p>
            <a:r>
              <a:rPr lang="en-US" dirty="0"/>
              <a:t>Emorie D. Beck and Joshua J. Jackson</a:t>
            </a:r>
          </a:p>
          <a:p>
            <a:r>
              <a:rPr lang="en-US" dirty="0"/>
              <a:t>Washington University in St. Louis</a:t>
            </a:r>
          </a:p>
        </p:txBody>
      </p:sp>
      <p:pic>
        <p:nvPicPr>
          <p:cNvPr id="4" name="Picture 3">
            <a:extLst>
              <a:ext uri="{FF2B5EF4-FFF2-40B4-BE49-F238E27FC236}">
                <a16:creationId xmlns:a16="http://schemas.microsoft.com/office/drawing/2014/main" id="{23C0ECEF-C6F1-E946-9BD7-1F3F3C750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753" y="4641215"/>
            <a:ext cx="1889760" cy="1889760"/>
          </a:xfrm>
          <a:prstGeom prst="rect">
            <a:avLst/>
          </a:prstGeom>
        </p:spPr>
      </p:pic>
    </p:spTree>
    <p:extLst>
      <p:ext uri="{BB962C8B-B14F-4D97-AF65-F5344CB8AC3E}">
        <p14:creationId xmlns:p14="http://schemas.microsoft.com/office/powerpoint/2010/main" val="3512003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7212C5-7A75-D445-89B4-120C066BEC4E}"/>
              </a:ext>
            </a:extLst>
          </p:cNvPr>
          <p:cNvPicPr>
            <a:picLocks noChangeAspect="1"/>
          </p:cNvPicPr>
          <p:nvPr/>
        </p:nvPicPr>
        <p:blipFill>
          <a:blip r:embed="rId3"/>
          <a:stretch>
            <a:fillRect/>
          </a:stretch>
        </p:blipFill>
        <p:spPr>
          <a:xfrm>
            <a:off x="5051978" y="2803127"/>
            <a:ext cx="3694458" cy="2609052"/>
          </a:xfrm>
          <a:prstGeom prst="rect">
            <a:avLst/>
          </a:prstGeom>
        </p:spPr>
      </p:pic>
      <p:pic>
        <p:nvPicPr>
          <p:cNvPr id="3" name="Picture 2">
            <a:extLst>
              <a:ext uri="{FF2B5EF4-FFF2-40B4-BE49-F238E27FC236}">
                <a16:creationId xmlns:a16="http://schemas.microsoft.com/office/drawing/2014/main" id="{EADBC2E0-F81B-9B44-8194-6E9C0BAB4A2A}"/>
              </a:ext>
            </a:extLst>
          </p:cNvPr>
          <p:cNvPicPr>
            <a:picLocks noChangeAspect="1"/>
          </p:cNvPicPr>
          <p:nvPr/>
        </p:nvPicPr>
        <p:blipFill>
          <a:blip r:embed="rId4"/>
          <a:stretch>
            <a:fillRect/>
          </a:stretch>
        </p:blipFill>
        <p:spPr>
          <a:xfrm>
            <a:off x="139700" y="2500309"/>
            <a:ext cx="4741087" cy="3214688"/>
          </a:xfrm>
          <a:prstGeom prst="rect">
            <a:avLst/>
          </a:prstGeom>
        </p:spPr>
      </p:pic>
      <p:sp>
        <p:nvSpPr>
          <p:cNvPr id="4" name="Rectangle 3">
            <a:extLst>
              <a:ext uri="{FF2B5EF4-FFF2-40B4-BE49-F238E27FC236}">
                <a16:creationId xmlns:a16="http://schemas.microsoft.com/office/drawing/2014/main" id="{CC0E96EA-E305-F84D-A896-C8D35B6FD771}"/>
              </a:ext>
            </a:extLst>
          </p:cNvPr>
          <p:cNvSpPr/>
          <p:nvPr/>
        </p:nvSpPr>
        <p:spPr>
          <a:xfrm>
            <a:off x="808383" y="997223"/>
            <a:ext cx="3326295" cy="1219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GIMME</a:t>
            </a:r>
          </a:p>
        </p:txBody>
      </p:sp>
      <p:sp>
        <p:nvSpPr>
          <p:cNvPr id="9" name="Rectangle 8">
            <a:extLst>
              <a:ext uri="{FF2B5EF4-FFF2-40B4-BE49-F238E27FC236}">
                <a16:creationId xmlns:a16="http://schemas.microsoft.com/office/drawing/2014/main" id="{2E214025-DA02-6743-89F5-2B5BA08083C1}"/>
              </a:ext>
            </a:extLst>
          </p:cNvPr>
          <p:cNvSpPr/>
          <p:nvPr/>
        </p:nvSpPr>
        <p:spPr>
          <a:xfrm>
            <a:off x="5051978" y="997223"/>
            <a:ext cx="3694457" cy="1219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VAR Bayesian Dynamic Model</a:t>
            </a:r>
            <a:endParaRPr lang="en-US" sz="6600" b="1" dirty="0">
              <a:effectLst/>
            </a:endParaRPr>
          </a:p>
        </p:txBody>
      </p:sp>
      <p:sp>
        <p:nvSpPr>
          <p:cNvPr id="5" name="TextBox 4">
            <a:extLst>
              <a:ext uri="{FF2B5EF4-FFF2-40B4-BE49-F238E27FC236}">
                <a16:creationId xmlns:a16="http://schemas.microsoft.com/office/drawing/2014/main" id="{1301D370-4BFC-DD46-BB89-6242943A2520}"/>
              </a:ext>
            </a:extLst>
          </p:cNvPr>
          <p:cNvSpPr txBox="1"/>
          <p:nvPr/>
        </p:nvSpPr>
        <p:spPr>
          <a:xfrm>
            <a:off x="5051978" y="5654738"/>
            <a:ext cx="3949147" cy="338554"/>
          </a:xfrm>
          <a:prstGeom prst="rect">
            <a:avLst/>
          </a:prstGeom>
          <a:noFill/>
        </p:spPr>
        <p:txBody>
          <a:bodyPr wrap="square" rtlCol="0">
            <a:spAutoFit/>
          </a:bodyPr>
          <a:lstStyle/>
          <a:p>
            <a:r>
              <a:rPr lang="en-US" sz="1600" dirty="0"/>
              <a:t>Krone, Albers, </a:t>
            </a:r>
            <a:r>
              <a:rPr lang="en-US" sz="1600" dirty="0" err="1"/>
              <a:t>Kuppens</a:t>
            </a:r>
            <a:r>
              <a:rPr lang="en-US" sz="1600" dirty="0"/>
              <a:t>, &amp; Timmerman, 2017</a:t>
            </a:r>
          </a:p>
        </p:txBody>
      </p:sp>
      <p:sp>
        <p:nvSpPr>
          <p:cNvPr id="11" name="TextBox 10">
            <a:extLst>
              <a:ext uri="{FF2B5EF4-FFF2-40B4-BE49-F238E27FC236}">
                <a16:creationId xmlns:a16="http://schemas.microsoft.com/office/drawing/2014/main" id="{9E465FC7-0510-3247-BE40-48FBEB34ED3D}"/>
              </a:ext>
            </a:extLst>
          </p:cNvPr>
          <p:cNvSpPr txBox="1"/>
          <p:nvPr/>
        </p:nvSpPr>
        <p:spPr>
          <a:xfrm>
            <a:off x="496956" y="5654738"/>
            <a:ext cx="3949147" cy="338554"/>
          </a:xfrm>
          <a:prstGeom prst="rect">
            <a:avLst/>
          </a:prstGeom>
          <a:noFill/>
        </p:spPr>
        <p:txBody>
          <a:bodyPr wrap="square" rtlCol="0">
            <a:spAutoFit/>
          </a:bodyPr>
          <a:lstStyle/>
          <a:p>
            <a:r>
              <a:rPr lang="en-US" sz="1600" dirty="0" err="1"/>
              <a:t>Beltz</a:t>
            </a:r>
            <a:r>
              <a:rPr lang="en-US" sz="1600" dirty="0"/>
              <a:t> &amp; Gates, 2017; Wright et al., 2017</a:t>
            </a:r>
          </a:p>
        </p:txBody>
      </p:sp>
    </p:spTree>
    <p:extLst>
      <p:ext uri="{BB962C8B-B14F-4D97-AF65-F5344CB8AC3E}">
        <p14:creationId xmlns:p14="http://schemas.microsoft.com/office/powerpoint/2010/main" val="147232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ext uri="{D42A27DB-BD31-4B8C-83A1-F6EECF244321}">
                <p14:modId xmlns:p14="http://schemas.microsoft.com/office/powerpoint/2010/main" val="2029225167"/>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281436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1670620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pic>
        <p:nvPicPr>
          <p:cNvPr id="15" name="Picture 14">
            <a:extLst>
              <a:ext uri="{FF2B5EF4-FFF2-40B4-BE49-F238E27FC236}">
                <a16:creationId xmlns:a16="http://schemas.microsoft.com/office/drawing/2014/main" id="{814EB2A8-8866-E04A-A9B8-481DE35F112B}"/>
              </a:ext>
            </a:extLst>
          </p:cNvPr>
          <p:cNvPicPr>
            <a:picLocks noChangeAspect="1"/>
          </p:cNvPicPr>
          <p:nvPr/>
        </p:nvPicPr>
        <p:blipFill>
          <a:blip r:embed="rId4"/>
          <a:stretch>
            <a:fillRect/>
          </a:stretch>
        </p:blipFill>
        <p:spPr>
          <a:xfrm>
            <a:off x="2728914" y="2813735"/>
            <a:ext cx="1979718" cy="1979718"/>
          </a:xfrm>
          <a:prstGeom prst="rect">
            <a:avLst/>
          </a:prstGeom>
        </p:spPr>
      </p:pic>
      <p:sp>
        <p:nvSpPr>
          <p:cNvPr id="18" name="Oval 17">
            <a:extLst>
              <a:ext uri="{FF2B5EF4-FFF2-40B4-BE49-F238E27FC236}">
                <a16:creationId xmlns:a16="http://schemas.microsoft.com/office/drawing/2014/main" id="{C268B715-126B-6F4B-932F-B618B09E5A60}"/>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64AC99-6B8F-C441-A5E8-5034CA7447E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20" name="Straight Arrow Connector 19">
            <a:extLst>
              <a:ext uri="{FF2B5EF4-FFF2-40B4-BE49-F238E27FC236}">
                <a16:creationId xmlns:a16="http://schemas.microsoft.com/office/drawing/2014/main" id="{D053FC5A-A363-574F-9FE6-62BEA257FF76}"/>
              </a:ext>
            </a:extLst>
          </p:cNvPr>
          <p:cNvCxnSpPr>
            <a:cxnSpLocks/>
            <a:endCxn id="23"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81D2830-4629-764A-B528-E831077617D7}"/>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E99193-24BA-9A4F-BC99-F80BCE48C9F7}"/>
              </a:ext>
            </a:extLst>
          </p:cNvPr>
          <p:cNvCxnSpPr>
            <a:cxnSpLocks/>
            <a:stCxn id="19" idx="1"/>
            <a:endCxn id="23"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B5C4D3A-CA6C-0C48-A62B-E949B6512951}"/>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48DB81B-FE16-BB46-B7EF-5D2B24DF76DB}"/>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00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6" name="Rectangle 5">
            <a:extLst>
              <a:ext uri="{FF2B5EF4-FFF2-40B4-BE49-F238E27FC236}">
                <a16:creationId xmlns:a16="http://schemas.microsoft.com/office/drawing/2014/main" id="{E77BCACA-9B1A-F543-82DA-11352DE3FAAD}"/>
              </a:ext>
            </a:extLst>
          </p:cNvPr>
          <p:cNvSpPr/>
          <p:nvPr/>
        </p:nvSpPr>
        <p:spPr>
          <a:xfrm>
            <a:off x="152400" y="4793453"/>
            <a:ext cx="2576513" cy="18207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pic>
        <p:nvPicPr>
          <p:cNvPr id="10" name="Picture 9">
            <a:extLst>
              <a:ext uri="{FF2B5EF4-FFF2-40B4-BE49-F238E27FC236}">
                <a16:creationId xmlns:a16="http://schemas.microsoft.com/office/drawing/2014/main" id="{B5564AAE-AB41-544D-94AC-FE3426621239}"/>
              </a:ext>
            </a:extLst>
          </p:cNvPr>
          <p:cNvPicPr>
            <a:picLocks noChangeAspect="1"/>
          </p:cNvPicPr>
          <p:nvPr/>
        </p:nvPicPr>
        <p:blipFill>
          <a:blip r:embed="rId4"/>
          <a:stretch>
            <a:fillRect/>
          </a:stretch>
        </p:blipFill>
        <p:spPr>
          <a:xfrm>
            <a:off x="2728913" y="4814581"/>
            <a:ext cx="4007167" cy="2003584"/>
          </a:xfrm>
          <a:prstGeom prst="rect">
            <a:avLst/>
          </a:prstGeom>
        </p:spPr>
      </p:pic>
      <p:pic>
        <p:nvPicPr>
          <p:cNvPr id="12" name="Picture 11">
            <a:extLst>
              <a:ext uri="{FF2B5EF4-FFF2-40B4-BE49-F238E27FC236}">
                <a16:creationId xmlns:a16="http://schemas.microsoft.com/office/drawing/2014/main" id="{FE5DC887-E1A6-EC41-A3F4-2BDC7811FD98}"/>
              </a:ext>
            </a:extLst>
          </p:cNvPr>
          <p:cNvPicPr>
            <a:picLocks noChangeAspect="1"/>
          </p:cNvPicPr>
          <p:nvPr/>
        </p:nvPicPr>
        <p:blipFill>
          <a:blip r:embed="rId5"/>
          <a:stretch>
            <a:fillRect/>
          </a:stretch>
        </p:blipFill>
        <p:spPr>
          <a:xfrm>
            <a:off x="2728914" y="2813735"/>
            <a:ext cx="1979718" cy="1979718"/>
          </a:xfrm>
          <a:prstGeom prst="rect">
            <a:avLst/>
          </a:prstGeom>
        </p:spPr>
      </p:pic>
      <p:sp>
        <p:nvSpPr>
          <p:cNvPr id="13" name="Oval 12">
            <a:extLst>
              <a:ext uri="{FF2B5EF4-FFF2-40B4-BE49-F238E27FC236}">
                <a16:creationId xmlns:a16="http://schemas.microsoft.com/office/drawing/2014/main" id="{F2DE2D69-8F19-A54B-AF06-21C489F14B62}"/>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23381D6-7834-6945-87C7-36C7606A523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16" name="Straight Arrow Connector 15">
            <a:extLst>
              <a:ext uri="{FF2B5EF4-FFF2-40B4-BE49-F238E27FC236}">
                <a16:creationId xmlns:a16="http://schemas.microsoft.com/office/drawing/2014/main" id="{DE61133D-3F22-D04D-A943-60B1F5D63939}"/>
              </a:ext>
            </a:extLst>
          </p:cNvPr>
          <p:cNvCxnSpPr>
            <a:cxnSpLocks/>
            <a:endCxn id="26"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256C11-6B5C-E541-8C97-966BAEDD25D1}"/>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3D5200-FBE7-6B47-A166-065DD148C3C7}"/>
              </a:ext>
            </a:extLst>
          </p:cNvPr>
          <p:cNvCxnSpPr>
            <a:cxnSpLocks/>
            <a:stCxn id="14" idx="1"/>
            <a:endCxn id="26"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E7442EF-3294-AE43-A93D-4EDE0AB1D9D2}"/>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1CB375E-5CD9-0441-A90F-2733B26ACC0E}"/>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2071575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6" name="Rectangle 5">
            <a:extLst>
              <a:ext uri="{FF2B5EF4-FFF2-40B4-BE49-F238E27FC236}">
                <a16:creationId xmlns:a16="http://schemas.microsoft.com/office/drawing/2014/main" id="{E77BCACA-9B1A-F543-82DA-11352DE3FAAD}"/>
              </a:ext>
            </a:extLst>
          </p:cNvPr>
          <p:cNvSpPr/>
          <p:nvPr/>
        </p:nvSpPr>
        <p:spPr>
          <a:xfrm>
            <a:off x="152400" y="4793453"/>
            <a:ext cx="2576513" cy="18207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pic>
        <p:nvPicPr>
          <p:cNvPr id="12" name="Picture 11">
            <a:extLst>
              <a:ext uri="{FF2B5EF4-FFF2-40B4-BE49-F238E27FC236}">
                <a16:creationId xmlns:a16="http://schemas.microsoft.com/office/drawing/2014/main" id="{FE5DC887-E1A6-EC41-A3F4-2BDC7811FD98}"/>
              </a:ext>
            </a:extLst>
          </p:cNvPr>
          <p:cNvPicPr>
            <a:picLocks noChangeAspect="1"/>
          </p:cNvPicPr>
          <p:nvPr/>
        </p:nvPicPr>
        <p:blipFill>
          <a:blip r:embed="rId4"/>
          <a:stretch>
            <a:fillRect/>
          </a:stretch>
        </p:blipFill>
        <p:spPr>
          <a:xfrm>
            <a:off x="2728914" y="2813735"/>
            <a:ext cx="1979718" cy="1979718"/>
          </a:xfrm>
          <a:prstGeom prst="rect">
            <a:avLst/>
          </a:prstGeom>
        </p:spPr>
      </p:pic>
      <p:sp>
        <p:nvSpPr>
          <p:cNvPr id="13" name="Oval 12">
            <a:extLst>
              <a:ext uri="{FF2B5EF4-FFF2-40B4-BE49-F238E27FC236}">
                <a16:creationId xmlns:a16="http://schemas.microsoft.com/office/drawing/2014/main" id="{F2DE2D69-8F19-A54B-AF06-21C489F14B62}"/>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23381D6-7834-6945-87C7-36C7606A523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16" name="Straight Arrow Connector 15">
            <a:extLst>
              <a:ext uri="{FF2B5EF4-FFF2-40B4-BE49-F238E27FC236}">
                <a16:creationId xmlns:a16="http://schemas.microsoft.com/office/drawing/2014/main" id="{DE61133D-3F22-D04D-A943-60B1F5D63939}"/>
              </a:ext>
            </a:extLst>
          </p:cNvPr>
          <p:cNvCxnSpPr>
            <a:cxnSpLocks/>
            <a:endCxn id="26"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256C11-6B5C-E541-8C97-966BAEDD25D1}"/>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3D5200-FBE7-6B47-A166-065DD148C3C7}"/>
              </a:ext>
            </a:extLst>
          </p:cNvPr>
          <p:cNvCxnSpPr>
            <a:cxnSpLocks/>
            <a:stCxn id="14" idx="1"/>
            <a:endCxn id="26"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E7442EF-3294-AE43-A93D-4EDE0AB1D9D2}"/>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1CB375E-5CD9-0441-A90F-2733B26ACC0E}"/>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ounded Rectangle 1">
            <a:extLst>
              <a:ext uri="{FF2B5EF4-FFF2-40B4-BE49-F238E27FC236}">
                <a16:creationId xmlns:a16="http://schemas.microsoft.com/office/drawing/2014/main" id="{6F4D4D82-EFF5-7044-8BA0-E5ABBD83D111}"/>
              </a:ext>
            </a:extLst>
          </p:cNvPr>
          <p:cNvSpPr/>
          <p:nvPr/>
        </p:nvSpPr>
        <p:spPr>
          <a:xfrm>
            <a:off x="2965055" y="4793453"/>
            <a:ext cx="4385314" cy="18207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a:solidFill>
                  <a:srgbClr val="0432DB"/>
                </a:solidFill>
              </a:rPr>
              <a:t>psyarxiv.com</a:t>
            </a:r>
            <a:r>
              <a:rPr lang="en-US" sz="3600" b="1" dirty="0">
                <a:solidFill>
                  <a:srgbClr val="0432DB"/>
                </a:solidFill>
              </a:rPr>
              <a:t>/pb92q</a:t>
            </a:r>
          </a:p>
        </p:txBody>
      </p:sp>
    </p:spTree>
    <p:extLst>
      <p:ext uri="{BB962C8B-B14F-4D97-AF65-F5344CB8AC3E}">
        <p14:creationId xmlns:p14="http://schemas.microsoft.com/office/powerpoint/2010/main" val="3462177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50917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717CD4-EEA7-FC41-977B-E669C384B672}"/>
              </a:ext>
            </a:extLst>
          </p:cNvPr>
          <p:cNvPicPr>
            <a:picLocks noChangeAspect="1"/>
          </p:cNvPicPr>
          <p:nvPr/>
        </p:nvPicPr>
        <p:blipFill>
          <a:blip r:embed="rId3"/>
          <a:stretch>
            <a:fillRect/>
          </a:stretch>
        </p:blipFill>
        <p:spPr>
          <a:xfrm>
            <a:off x="5802993" y="1535053"/>
            <a:ext cx="2531110" cy="5062220"/>
          </a:xfrm>
          <a:prstGeom prst="rect">
            <a:avLst/>
          </a:prstGeom>
        </p:spPr>
      </p:pic>
      <p:pic>
        <p:nvPicPr>
          <p:cNvPr id="4" name="Picture 3">
            <a:extLst>
              <a:ext uri="{FF2B5EF4-FFF2-40B4-BE49-F238E27FC236}">
                <a16:creationId xmlns:a16="http://schemas.microsoft.com/office/drawing/2014/main" id="{93D9E8D8-2E1A-1748-AF00-96B31185C6FC}"/>
              </a:ext>
            </a:extLst>
          </p:cNvPr>
          <p:cNvPicPr>
            <a:picLocks noChangeAspect="1"/>
          </p:cNvPicPr>
          <p:nvPr/>
        </p:nvPicPr>
        <p:blipFill>
          <a:blip r:embed="rId4"/>
          <a:stretch>
            <a:fillRect/>
          </a:stretch>
        </p:blipFill>
        <p:spPr>
          <a:xfrm>
            <a:off x="590186" y="1959064"/>
            <a:ext cx="4269195" cy="4269195"/>
          </a:xfrm>
          <a:prstGeom prst="rect">
            <a:avLst/>
          </a:prstGeom>
        </p:spPr>
      </p:pic>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3" name="TextBox 2">
            <a:extLst>
              <a:ext uri="{FF2B5EF4-FFF2-40B4-BE49-F238E27FC236}">
                <a16:creationId xmlns:a16="http://schemas.microsoft.com/office/drawing/2014/main" id="{D3B98FEC-3473-2345-8A60-F0BAF16327A7}"/>
              </a:ext>
            </a:extLst>
          </p:cNvPr>
          <p:cNvSpPr txBox="1"/>
          <p:nvPr/>
        </p:nvSpPr>
        <p:spPr>
          <a:xfrm>
            <a:off x="2994479" y="5858927"/>
            <a:ext cx="2808514" cy="369332"/>
          </a:xfrm>
          <a:prstGeom prst="rect">
            <a:avLst/>
          </a:prstGeom>
          <a:noFill/>
        </p:spPr>
        <p:txBody>
          <a:bodyPr wrap="square" rtlCol="0">
            <a:spAutoFit/>
          </a:bodyPr>
          <a:lstStyle/>
          <a:p>
            <a:r>
              <a:rPr lang="en-US" dirty="0"/>
              <a:t>Academic motivation – lazy </a:t>
            </a:r>
          </a:p>
        </p:txBody>
      </p:sp>
      <p:cxnSp>
        <p:nvCxnSpPr>
          <p:cNvPr id="7" name="Straight Arrow Connector 6">
            <a:extLst>
              <a:ext uri="{FF2B5EF4-FFF2-40B4-BE49-F238E27FC236}">
                <a16:creationId xmlns:a16="http://schemas.microsoft.com/office/drawing/2014/main" id="{104831CE-DAB3-B04F-89FC-430526D7BCF6}"/>
              </a:ext>
            </a:extLst>
          </p:cNvPr>
          <p:cNvCxnSpPr/>
          <p:nvPr/>
        </p:nvCxnSpPr>
        <p:spPr>
          <a:xfrm flipV="1">
            <a:off x="4559574" y="5241471"/>
            <a:ext cx="1514655" cy="571500"/>
          </a:xfrm>
          <a:prstGeom prst="straightConnector1">
            <a:avLst/>
          </a:prstGeom>
          <a:ln w="76200">
            <a:solidFill>
              <a:srgbClr val="0432D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541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10" name="Picture 9">
            <a:extLst>
              <a:ext uri="{FF2B5EF4-FFF2-40B4-BE49-F238E27FC236}">
                <a16:creationId xmlns:a16="http://schemas.microsoft.com/office/drawing/2014/main" id="{14E5C0E1-16BC-B54A-A356-E2947F54BB00}"/>
              </a:ext>
            </a:extLst>
          </p:cNvPr>
          <p:cNvPicPr>
            <a:picLocks noChangeAspect="1"/>
          </p:cNvPicPr>
          <p:nvPr/>
        </p:nvPicPr>
        <p:blipFill>
          <a:blip r:embed="rId3"/>
          <a:stretch>
            <a:fillRect/>
          </a:stretch>
        </p:blipFill>
        <p:spPr>
          <a:xfrm>
            <a:off x="590187" y="1959065"/>
            <a:ext cx="4269195" cy="4269195"/>
          </a:xfrm>
          <a:prstGeom prst="rect">
            <a:avLst/>
          </a:prstGeom>
        </p:spPr>
      </p:pic>
      <p:pic>
        <p:nvPicPr>
          <p:cNvPr id="13" name="Picture 12">
            <a:extLst>
              <a:ext uri="{FF2B5EF4-FFF2-40B4-BE49-F238E27FC236}">
                <a16:creationId xmlns:a16="http://schemas.microsoft.com/office/drawing/2014/main" id="{EBEE0EBE-D905-D74E-8DBA-F4517C06EF19}"/>
              </a:ext>
            </a:extLst>
          </p:cNvPr>
          <p:cNvPicPr>
            <a:picLocks noChangeAspect="1"/>
          </p:cNvPicPr>
          <p:nvPr/>
        </p:nvPicPr>
        <p:blipFill>
          <a:blip r:embed="rId4"/>
          <a:stretch>
            <a:fillRect/>
          </a:stretch>
        </p:blipFill>
        <p:spPr>
          <a:xfrm>
            <a:off x="5802993" y="1535053"/>
            <a:ext cx="2531110" cy="5062220"/>
          </a:xfrm>
          <a:prstGeom prst="rect">
            <a:avLst/>
          </a:prstGeom>
        </p:spPr>
      </p:pic>
    </p:spTree>
    <p:extLst>
      <p:ext uri="{BB962C8B-B14F-4D97-AF65-F5344CB8AC3E}">
        <p14:creationId xmlns:p14="http://schemas.microsoft.com/office/powerpoint/2010/main" val="2086590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D3DC36-5379-0744-AA43-6C8FFF2CE463}"/>
              </a:ext>
            </a:extLst>
          </p:cNvPr>
          <p:cNvPicPr>
            <a:picLocks noChangeAspect="1"/>
          </p:cNvPicPr>
          <p:nvPr/>
        </p:nvPicPr>
        <p:blipFill>
          <a:blip r:embed="rId3"/>
          <a:stretch>
            <a:fillRect/>
          </a:stretch>
        </p:blipFill>
        <p:spPr>
          <a:xfrm>
            <a:off x="590186" y="1959064"/>
            <a:ext cx="4269195" cy="4269195"/>
          </a:xfrm>
          <a:prstGeom prst="rect">
            <a:avLst/>
          </a:prstGeom>
        </p:spPr>
      </p:pic>
      <p:pic>
        <p:nvPicPr>
          <p:cNvPr id="4" name="Picture 3">
            <a:extLst>
              <a:ext uri="{FF2B5EF4-FFF2-40B4-BE49-F238E27FC236}">
                <a16:creationId xmlns:a16="http://schemas.microsoft.com/office/drawing/2014/main" id="{B2E7E908-D8F6-C146-969B-455907A9F679}"/>
              </a:ext>
            </a:extLst>
          </p:cNvPr>
          <p:cNvPicPr>
            <a:picLocks noChangeAspect="1"/>
          </p:cNvPicPr>
          <p:nvPr/>
        </p:nvPicPr>
        <p:blipFill>
          <a:blip r:embed="rId4"/>
          <a:stretch>
            <a:fillRect/>
          </a:stretch>
        </p:blipFill>
        <p:spPr>
          <a:xfrm>
            <a:off x="5802993" y="1535053"/>
            <a:ext cx="2531110" cy="5062220"/>
          </a:xfrm>
          <a:prstGeom prst="rect">
            <a:avLst/>
          </a:prstGeom>
        </p:spPr>
      </p:pic>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39887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885" y="1240226"/>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8" name="Rectangle 7"/>
          <p:cNvSpPr/>
          <p:nvPr/>
        </p:nvSpPr>
        <p:spPr>
          <a:xfrm>
            <a:off x="1943224" y="1240227"/>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3759778" y="1240226"/>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5549117" y="1240227"/>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7365671" y="1240228"/>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952995"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60376" y="20170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5373"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06490"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558578" y="2033645"/>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grayscl/>
          </a:blip>
          <a:stretch>
            <a:fillRect/>
          </a:stretch>
        </p:blipFill>
        <p:spPr>
          <a:xfrm>
            <a:off x="3230068" y="3013407"/>
            <a:ext cx="2676422" cy="2431083"/>
          </a:xfrm>
          <a:prstGeom prst="rect">
            <a:avLst/>
          </a:prstGeom>
        </p:spPr>
      </p:pic>
      <p:sp>
        <p:nvSpPr>
          <p:cNvPr id="2" name="Rectangle 1"/>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Nomothetic</a:t>
            </a:r>
          </a:p>
        </p:txBody>
      </p:sp>
    </p:spTree>
    <p:extLst>
      <p:ext uri="{BB962C8B-B14F-4D97-AF65-F5344CB8AC3E}">
        <p14:creationId xmlns:p14="http://schemas.microsoft.com/office/powerpoint/2010/main" val="2658519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46C1570-CAC6-9942-8759-23AFEDF45A89}"/>
              </a:ext>
            </a:extLst>
          </p:cNvPr>
          <p:cNvGrpSpPr/>
          <p:nvPr/>
        </p:nvGrpSpPr>
        <p:grpSpPr>
          <a:xfrm>
            <a:off x="275873" y="2630805"/>
            <a:ext cx="4112859" cy="2990057"/>
            <a:chOff x="276148" y="2591922"/>
            <a:chExt cx="4112859" cy="2990057"/>
          </a:xfrm>
        </p:grpSpPr>
        <p:grpSp>
          <p:nvGrpSpPr>
            <p:cNvPr id="12" name="Group 11">
              <a:extLst>
                <a:ext uri="{FF2B5EF4-FFF2-40B4-BE49-F238E27FC236}">
                  <a16:creationId xmlns:a16="http://schemas.microsoft.com/office/drawing/2014/main" id="{269FAB3D-17E4-FB43-861E-CB7893E13D16}"/>
                </a:ext>
              </a:extLst>
            </p:cNvPr>
            <p:cNvGrpSpPr/>
            <p:nvPr/>
          </p:nvGrpSpPr>
          <p:grpSpPr>
            <a:xfrm>
              <a:off x="628650" y="2610179"/>
              <a:ext cx="342900" cy="2971800"/>
              <a:chOff x="4800600" y="1829594"/>
              <a:chExt cx="342900" cy="2971800"/>
            </a:xfrm>
          </p:grpSpPr>
          <p:cxnSp>
            <p:nvCxnSpPr>
              <p:cNvPr id="13" name="Straight Connector 12">
                <a:extLst>
                  <a:ext uri="{FF2B5EF4-FFF2-40B4-BE49-F238E27FC236}">
                    <a16:creationId xmlns:a16="http://schemas.microsoft.com/office/drawing/2014/main" id="{40580D1E-507A-F549-985D-16B99687C4D8}"/>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0B24E6-3F0B-8E40-A594-8CE6129EFF69}"/>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3BAECE-1B5D-3941-8125-10C854C0D9F9}"/>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7465363-F116-E941-8CE0-4E4179E42CDC}"/>
                </a:ext>
              </a:extLst>
            </p:cNvPr>
            <p:cNvGrpSpPr/>
            <p:nvPr/>
          </p:nvGrpSpPr>
          <p:grpSpPr>
            <a:xfrm flipH="1">
              <a:off x="3702669" y="2591922"/>
              <a:ext cx="342900" cy="2971800"/>
              <a:chOff x="4800600" y="1829594"/>
              <a:chExt cx="342900" cy="2971800"/>
            </a:xfrm>
          </p:grpSpPr>
          <p:cxnSp>
            <p:nvCxnSpPr>
              <p:cNvPr id="17" name="Straight Connector 16">
                <a:extLst>
                  <a:ext uri="{FF2B5EF4-FFF2-40B4-BE49-F238E27FC236}">
                    <a16:creationId xmlns:a16="http://schemas.microsoft.com/office/drawing/2014/main" id="{DD0B5C1F-A00E-034E-9F8E-F84EFC232651}"/>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F70B5B-FB71-7C4F-A57B-67909C33B5DE}"/>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DCE28B-6D28-024D-95BD-179D05F5ADFF}"/>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815CE554-E1A9-5148-8115-EB96E51B1DCB}"/>
                </a:ext>
              </a:extLst>
            </p:cNvPr>
            <p:cNvSpPr txBox="1"/>
            <p:nvPr/>
          </p:nvSpPr>
          <p:spPr>
            <a:xfrm>
              <a:off x="800100" y="2754351"/>
              <a:ext cx="547804" cy="369332"/>
            </a:xfrm>
            <a:prstGeom prst="rect">
              <a:avLst/>
            </a:prstGeom>
            <a:noFill/>
          </p:spPr>
          <p:txBody>
            <a:bodyPr wrap="square" rtlCol="0">
              <a:spAutoFit/>
            </a:bodyPr>
            <a:lstStyle/>
            <a:p>
              <a:r>
                <a:rPr lang="en-US" b="1" dirty="0"/>
                <a:t>X</a:t>
              </a:r>
              <a:r>
                <a:rPr lang="en-US" b="1" baseline="-25000" dirty="0"/>
                <a:t>11</a:t>
              </a:r>
            </a:p>
          </p:txBody>
        </p:sp>
        <p:sp>
          <p:nvSpPr>
            <p:cNvPr id="21" name="TextBox 20">
              <a:extLst>
                <a:ext uri="{FF2B5EF4-FFF2-40B4-BE49-F238E27FC236}">
                  <a16:creationId xmlns:a16="http://schemas.microsoft.com/office/drawing/2014/main" id="{87B3556B-923E-1C44-9570-1D3FDAF9A3D1}"/>
                </a:ext>
              </a:extLst>
            </p:cNvPr>
            <p:cNvSpPr txBox="1"/>
            <p:nvPr/>
          </p:nvSpPr>
          <p:spPr>
            <a:xfrm>
              <a:off x="794678" y="3248804"/>
              <a:ext cx="547804" cy="369332"/>
            </a:xfrm>
            <a:prstGeom prst="rect">
              <a:avLst/>
            </a:prstGeom>
            <a:noFill/>
          </p:spPr>
          <p:txBody>
            <a:bodyPr wrap="square" rtlCol="0">
              <a:spAutoFit/>
            </a:bodyPr>
            <a:lstStyle/>
            <a:p>
              <a:r>
                <a:rPr lang="en-US" b="1" dirty="0"/>
                <a:t>X</a:t>
              </a:r>
              <a:r>
                <a:rPr lang="en-US" b="1" baseline="-25000" dirty="0"/>
                <a:t>21</a:t>
              </a:r>
            </a:p>
          </p:txBody>
        </p:sp>
        <p:sp>
          <p:nvSpPr>
            <p:cNvPr id="22" name="TextBox 21">
              <a:extLst>
                <a:ext uri="{FF2B5EF4-FFF2-40B4-BE49-F238E27FC236}">
                  <a16:creationId xmlns:a16="http://schemas.microsoft.com/office/drawing/2014/main" id="{EB9368E2-6E01-2E47-B66F-7FD649018C37}"/>
                </a:ext>
              </a:extLst>
            </p:cNvPr>
            <p:cNvSpPr txBox="1"/>
            <p:nvPr/>
          </p:nvSpPr>
          <p:spPr>
            <a:xfrm>
              <a:off x="800100" y="3708490"/>
              <a:ext cx="547804" cy="369332"/>
            </a:xfrm>
            <a:prstGeom prst="rect">
              <a:avLst/>
            </a:prstGeom>
            <a:noFill/>
          </p:spPr>
          <p:txBody>
            <a:bodyPr wrap="square" rtlCol="0">
              <a:spAutoFit/>
            </a:bodyPr>
            <a:lstStyle/>
            <a:p>
              <a:r>
                <a:rPr lang="en-US" b="1" dirty="0"/>
                <a:t>X</a:t>
              </a:r>
              <a:r>
                <a:rPr lang="en-US" b="1" baseline="-25000" dirty="0"/>
                <a:t>31</a:t>
              </a:r>
            </a:p>
          </p:txBody>
        </p:sp>
        <p:sp>
          <p:nvSpPr>
            <p:cNvPr id="23" name="TextBox 22">
              <a:extLst>
                <a:ext uri="{FF2B5EF4-FFF2-40B4-BE49-F238E27FC236}">
                  <a16:creationId xmlns:a16="http://schemas.microsoft.com/office/drawing/2014/main" id="{557B3B9B-20B1-1F48-A67F-5D028D57DCCF}"/>
                </a:ext>
              </a:extLst>
            </p:cNvPr>
            <p:cNvSpPr txBox="1"/>
            <p:nvPr/>
          </p:nvSpPr>
          <p:spPr>
            <a:xfrm>
              <a:off x="800100" y="5018853"/>
              <a:ext cx="547804" cy="369332"/>
            </a:xfrm>
            <a:prstGeom prst="rect">
              <a:avLst/>
            </a:prstGeom>
            <a:noFill/>
          </p:spPr>
          <p:txBody>
            <a:bodyPr wrap="square" rtlCol="0">
              <a:spAutoFit/>
            </a:bodyPr>
            <a:lstStyle/>
            <a:p>
              <a:r>
                <a:rPr lang="en-US" b="1" dirty="0"/>
                <a:t>X</a:t>
              </a:r>
              <a:r>
                <a:rPr lang="en-US" b="1" baseline="-25000" dirty="0"/>
                <a:t>i1</a:t>
              </a:r>
            </a:p>
          </p:txBody>
        </p:sp>
        <p:sp>
          <p:nvSpPr>
            <p:cNvPr id="24" name="TextBox 23">
              <a:extLst>
                <a:ext uri="{FF2B5EF4-FFF2-40B4-BE49-F238E27FC236}">
                  <a16:creationId xmlns:a16="http://schemas.microsoft.com/office/drawing/2014/main" id="{4B26C7B0-E545-844A-B33D-19B56C33ADB3}"/>
                </a:ext>
              </a:extLst>
            </p:cNvPr>
            <p:cNvSpPr txBox="1"/>
            <p:nvPr/>
          </p:nvSpPr>
          <p:spPr>
            <a:xfrm rot="5400000">
              <a:off x="794678" y="4424917"/>
              <a:ext cx="547804" cy="369332"/>
            </a:xfrm>
            <a:prstGeom prst="rect">
              <a:avLst/>
            </a:prstGeom>
            <a:noFill/>
          </p:spPr>
          <p:txBody>
            <a:bodyPr wrap="square" rtlCol="0">
              <a:spAutoFit/>
            </a:bodyPr>
            <a:lstStyle/>
            <a:p>
              <a:r>
                <a:rPr lang="en-US" b="1" dirty="0"/>
                <a:t>. . . </a:t>
              </a:r>
              <a:endParaRPr lang="en-US" b="1" baseline="-25000" dirty="0"/>
            </a:p>
          </p:txBody>
        </p:sp>
        <p:sp>
          <p:nvSpPr>
            <p:cNvPr id="25" name="TextBox 24">
              <a:extLst>
                <a:ext uri="{FF2B5EF4-FFF2-40B4-BE49-F238E27FC236}">
                  <a16:creationId xmlns:a16="http://schemas.microsoft.com/office/drawing/2014/main" id="{F0B325F1-59CE-B548-B001-9DCC92ACC178}"/>
                </a:ext>
              </a:extLst>
            </p:cNvPr>
            <p:cNvSpPr txBox="1"/>
            <p:nvPr/>
          </p:nvSpPr>
          <p:spPr>
            <a:xfrm>
              <a:off x="3428767" y="2764611"/>
              <a:ext cx="547804" cy="369332"/>
            </a:xfrm>
            <a:prstGeom prst="rect">
              <a:avLst/>
            </a:prstGeom>
            <a:noFill/>
          </p:spPr>
          <p:txBody>
            <a:bodyPr wrap="square" rtlCol="0">
              <a:spAutoFit/>
            </a:bodyPr>
            <a:lstStyle/>
            <a:p>
              <a:r>
                <a:rPr lang="en-US" b="1" dirty="0"/>
                <a:t>X</a:t>
              </a:r>
              <a:r>
                <a:rPr lang="en-US" b="1" baseline="-25000" dirty="0"/>
                <a:t>1j</a:t>
              </a:r>
            </a:p>
          </p:txBody>
        </p:sp>
        <p:sp>
          <p:nvSpPr>
            <p:cNvPr id="26" name="TextBox 25">
              <a:extLst>
                <a:ext uri="{FF2B5EF4-FFF2-40B4-BE49-F238E27FC236}">
                  <a16:creationId xmlns:a16="http://schemas.microsoft.com/office/drawing/2014/main" id="{FA4ABC1A-BA70-5846-A040-E84D97E1F438}"/>
                </a:ext>
              </a:extLst>
            </p:cNvPr>
            <p:cNvSpPr txBox="1"/>
            <p:nvPr/>
          </p:nvSpPr>
          <p:spPr>
            <a:xfrm>
              <a:off x="3423345" y="3259064"/>
              <a:ext cx="547804" cy="369332"/>
            </a:xfrm>
            <a:prstGeom prst="rect">
              <a:avLst/>
            </a:prstGeom>
            <a:noFill/>
          </p:spPr>
          <p:txBody>
            <a:bodyPr wrap="square" rtlCol="0">
              <a:spAutoFit/>
            </a:bodyPr>
            <a:lstStyle/>
            <a:p>
              <a:r>
                <a:rPr lang="en-US" b="1" dirty="0"/>
                <a:t>X</a:t>
              </a:r>
              <a:r>
                <a:rPr lang="en-US" b="1" baseline="-25000" dirty="0"/>
                <a:t>2j</a:t>
              </a:r>
            </a:p>
          </p:txBody>
        </p:sp>
        <p:sp>
          <p:nvSpPr>
            <p:cNvPr id="27" name="TextBox 26">
              <a:extLst>
                <a:ext uri="{FF2B5EF4-FFF2-40B4-BE49-F238E27FC236}">
                  <a16:creationId xmlns:a16="http://schemas.microsoft.com/office/drawing/2014/main" id="{E57509D8-DE9A-6448-8734-44CBF4199C1A}"/>
                </a:ext>
              </a:extLst>
            </p:cNvPr>
            <p:cNvSpPr txBox="1"/>
            <p:nvPr/>
          </p:nvSpPr>
          <p:spPr>
            <a:xfrm>
              <a:off x="3428767" y="3718750"/>
              <a:ext cx="547804" cy="369332"/>
            </a:xfrm>
            <a:prstGeom prst="rect">
              <a:avLst/>
            </a:prstGeom>
            <a:noFill/>
          </p:spPr>
          <p:txBody>
            <a:bodyPr wrap="square" rtlCol="0">
              <a:spAutoFit/>
            </a:bodyPr>
            <a:lstStyle/>
            <a:p>
              <a:r>
                <a:rPr lang="en-US" b="1" dirty="0"/>
                <a:t>X</a:t>
              </a:r>
              <a:r>
                <a:rPr lang="en-US" b="1" baseline="-25000" dirty="0"/>
                <a:t>3j</a:t>
              </a:r>
            </a:p>
          </p:txBody>
        </p:sp>
        <p:sp>
          <p:nvSpPr>
            <p:cNvPr id="28" name="TextBox 27">
              <a:extLst>
                <a:ext uri="{FF2B5EF4-FFF2-40B4-BE49-F238E27FC236}">
                  <a16:creationId xmlns:a16="http://schemas.microsoft.com/office/drawing/2014/main" id="{8F580A76-B587-3A4F-A85D-0E148F56E63D}"/>
                </a:ext>
              </a:extLst>
            </p:cNvPr>
            <p:cNvSpPr txBox="1"/>
            <p:nvPr/>
          </p:nvSpPr>
          <p:spPr>
            <a:xfrm>
              <a:off x="3428767" y="5029113"/>
              <a:ext cx="547804" cy="369332"/>
            </a:xfrm>
            <a:prstGeom prst="rect">
              <a:avLst/>
            </a:prstGeom>
            <a:noFill/>
          </p:spPr>
          <p:txBody>
            <a:bodyPr wrap="square" rtlCol="0">
              <a:spAutoFit/>
            </a:bodyPr>
            <a:lstStyle/>
            <a:p>
              <a:r>
                <a:rPr lang="en-US" b="1" dirty="0" err="1"/>
                <a:t>X</a:t>
              </a:r>
              <a:r>
                <a:rPr lang="en-US" b="1" baseline="-25000" dirty="0" err="1"/>
                <a:t>ij</a:t>
              </a:r>
              <a:endParaRPr lang="en-US" b="1" baseline="-25000" dirty="0"/>
            </a:p>
          </p:txBody>
        </p:sp>
        <p:sp>
          <p:nvSpPr>
            <p:cNvPr id="29" name="TextBox 28">
              <a:extLst>
                <a:ext uri="{FF2B5EF4-FFF2-40B4-BE49-F238E27FC236}">
                  <a16:creationId xmlns:a16="http://schemas.microsoft.com/office/drawing/2014/main" id="{D80575CE-0E4D-5E4F-A937-4CD322D64625}"/>
                </a:ext>
              </a:extLst>
            </p:cNvPr>
            <p:cNvSpPr txBox="1"/>
            <p:nvPr/>
          </p:nvSpPr>
          <p:spPr>
            <a:xfrm rot="5400000">
              <a:off x="3423345" y="4435177"/>
              <a:ext cx="547804" cy="369332"/>
            </a:xfrm>
            <a:prstGeom prst="rect">
              <a:avLst/>
            </a:prstGeom>
            <a:noFill/>
          </p:spPr>
          <p:txBody>
            <a:bodyPr wrap="square" rtlCol="0">
              <a:spAutoFit/>
            </a:bodyPr>
            <a:lstStyle/>
            <a:p>
              <a:r>
                <a:rPr lang="en-US" b="1" dirty="0"/>
                <a:t>. . . </a:t>
              </a:r>
              <a:endParaRPr lang="en-US" b="1" baseline="-25000" dirty="0"/>
            </a:p>
          </p:txBody>
        </p:sp>
        <p:sp>
          <p:nvSpPr>
            <p:cNvPr id="30" name="TextBox 29">
              <a:extLst>
                <a:ext uri="{FF2B5EF4-FFF2-40B4-BE49-F238E27FC236}">
                  <a16:creationId xmlns:a16="http://schemas.microsoft.com/office/drawing/2014/main" id="{FECC8733-0915-9046-8CA1-CB03BE3B963F}"/>
                </a:ext>
              </a:extLst>
            </p:cNvPr>
            <p:cNvSpPr txBox="1"/>
            <p:nvPr/>
          </p:nvSpPr>
          <p:spPr>
            <a:xfrm>
              <a:off x="1376438" y="2734944"/>
              <a:ext cx="547804" cy="369332"/>
            </a:xfrm>
            <a:prstGeom prst="rect">
              <a:avLst/>
            </a:prstGeom>
            <a:noFill/>
          </p:spPr>
          <p:txBody>
            <a:bodyPr wrap="square" rtlCol="0">
              <a:spAutoFit/>
            </a:bodyPr>
            <a:lstStyle/>
            <a:p>
              <a:r>
                <a:rPr lang="en-US" b="1" dirty="0"/>
                <a:t>X</a:t>
              </a:r>
              <a:r>
                <a:rPr lang="en-US" b="1" baseline="-25000" dirty="0"/>
                <a:t>12</a:t>
              </a:r>
            </a:p>
          </p:txBody>
        </p:sp>
        <p:sp>
          <p:nvSpPr>
            <p:cNvPr id="31" name="TextBox 30">
              <a:extLst>
                <a:ext uri="{FF2B5EF4-FFF2-40B4-BE49-F238E27FC236}">
                  <a16:creationId xmlns:a16="http://schemas.microsoft.com/office/drawing/2014/main" id="{128C67ED-4A7A-DD40-9E11-D90BB8C59C8E}"/>
                </a:ext>
              </a:extLst>
            </p:cNvPr>
            <p:cNvSpPr txBox="1"/>
            <p:nvPr/>
          </p:nvSpPr>
          <p:spPr>
            <a:xfrm>
              <a:off x="2749978" y="2757697"/>
              <a:ext cx="547804" cy="369332"/>
            </a:xfrm>
            <a:prstGeom prst="rect">
              <a:avLst/>
            </a:prstGeom>
            <a:noFill/>
          </p:spPr>
          <p:txBody>
            <a:bodyPr wrap="square" rtlCol="0">
              <a:spAutoFit/>
            </a:bodyPr>
            <a:lstStyle/>
            <a:p>
              <a:r>
                <a:rPr lang="en-US" b="1" dirty="0"/>
                <a:t>. . .</a:t>
              </a:r>
              <a:endParaRPr lang="en-US" b="1" baseline="-25000" dirty="0"/>
            </a:p>
          </p:txBody>
        </p:sp>
        <p:sp>
          <p:nvSpPr>
            <p:cNvPr id="32" name="TextBox 31">
              <a:extLst>
                <a:ext uri="{FF2B5EF4-FFF2-40B4-BE49-F238E27FC236}">
                  <a16:creationId xmlns:a16="http://schemas.microsoft.com/office/drawing/2014/main" id="{858D8648-984D-FD4B-A775-AE5452443198}"/>
                </a:ext>
              </a:extLst>
            </p:cNvPr>
            <p:cNvSpPr txBox="1"/>
            <p:nvPr/>
          </p:nvSpPr>
          <p:spPr>
            <a:xfrm>
              <a:off x="2030724" y="2746108"/>
              <a:ext cx="547804" cy="369332"/>
            </a:xfrm>
            <a:prstGeom prst="rect">
              <a:avLst/>
            </a:prstGeom>
            <a:noFill/>
          </p:spPr>
          <p:txBody>
            <a:bodyPr wrap="square" rtlCol="0">
              <a:spAutoFit/>
            </a:bodyPr>
            <a:lstStyle/>
            <a:p>
              <a:r>
                <a:rPr lang="en-US" b="1" dirty="0"/>
                <a:t>X</a:t>
              </a:r>
              <a:r>
                <a:rPr lang="en-US" b="1" baseline="-25000" dirty="0"/>
                <a:t>13</a:t>
              </a:r>
            </a:p>
          </p:txBody>
        </p:sp>
        <p:sp>
          <p:nvSpPr>
            <p:cNvPr id="33" name="TextBox 32">
              <a:extLst>
                <a:ext uri="{FF2B5EF4-FFF2-40B4-BE49-F238E27FC236}">
                  <a16:creationId xmlns:a16="http://schemas.microsoft.com/office/drawing/2014/main" id="{CE8B9FE3-E9B0-FE4D-8D58-BEB1CAFE1203}"/>
                </a:ext>
              </a:extLst>
            </p:cNvPr>
            <p:cNvSpPr txBox="1"/>
            <p:nvPr/>
          </p:nvSpPr>
          <p:spPr>
            <a:xfrm>
              <a:off x="1371868" y="3259064"/>
              <a:ext cx="547804" cy="369332"/>
            </a:xfrm>
            <a:prstGeom prst="rect">
              <a:avLst/>
            </a:prstGeom>
            <a:noFill/>
          </p:spPr>
          <p:txBody>
            <a:bodyPr wrap="square" rtlCol="0">
              <a:spAutoFit/>
            </a:bodyPr>
            <a:lstStyle/>
            <a:p>
              <a:r>
                <a:rPr lang="en-US" b="1" dirty="0"/>
                <a:t>X</a:t>
              </a:r>
              <a:r>
                <a:rPr lang="en-US" b="1" baseline="-25000" dirty="0"/>
                <a:t>22</a:t>
              </a:r>
            </a:p>
          </p:txBody>
        </p:sp>
        <p:sp>
          <p:nvSpPr>
            <p:cNvPr id="34" name="TextBox 33">
              <a:extLst>
                <a:ext uri="{FF2B5EF4-FFF2-40B4-BE49-F238E27FC236}">
                  <a16:creationId xmlns:a16="http://schemas.microsoft.com/office/drawing/2014/main" id="{67C0ED83-8A40-C942-9B19-029BB6207313}"/>
                </a:ext>
              </a:extLst>
            </p:cNvPr>
            <p:cNvSpPr txBox="1"/>
            <p:nvPr/>
          </p:nvSpPr>
          <p:spPr>
            <a:xfrm rot="2376881">
              <a:off x="2242450" y="4025393"/>
              <a:ext cx="547804" cy="369332"/>
            </a:xfrm>
            <a:prstGeom prst="rect">
              <a:avLst/>
            </a:prstGeom>
            <a:noFill/>
          </p:spPr>
          <p:txBody>
            <a:bodyPr wrap="square" rtlCol="0">
              <a:spAutoFit/>
            </a:bodyPr>
            <a:lstStyle/>
            <a:p>
              <a:r>
                <a:rPr lang="en-US" b="1" dirty="0"/>
                <a:t>. . . </a:t>
              </a:r>
              <a:endParaRPr lang="en-US" b="1" baseline="-25000" dirty="0"/>
            </a:p>
          </p:txBody>
        </p:sp>
        <p:sp>
          <p:nvSpPr>
            <p:cNvPr id="35" name="TextBox 34">
              <a:extLst>
                <a:ext uri="{FF2B5EF4-FFF2-40B4-BE49-F238E27FC236}">
                  <a16:creationId xmlns:a16="http://schemas.microsoft.com/office/drawing/2014/main" id="{6198D4EC-C1E4-CD4A-9CE4-C61BF38068CB}"/>
                </a:ext>
              </a:extLst>
            </p:cNvPr>
            <p:cNvSpPr txBox="1"/>
            <p:nvPr/>
          </p:nvSpPr>
          <p:spPr>
            <a:xfrm>
              <a:off x="2190480" y="5067418"/>
              <a:ext cx="547804" cy="369332"/>
            </a:xfrm>
            <a:prstGeom prst="rect">
              <a:avLst/>
            </a:prstGeom>
            <a:noFill/>
          </p:spPr>
          <p:txBody>
            <a:bodyPr wrap="square" rtlCol="0">
              <a:spAutoFit/>
            </a:bodyPr>
            <a:lstStyle/>
            <a:p>
              <a:r>
                <a:rPr lang="en-US" b="1" dirty="0"/>
                <a:t>. . . </a:t>
              </a:r>
              <a:endParaRPr lang="en-US" b="1" baseline="-25000" dirty="0"/>
            </a:p>
          </p:txBody>
        </p:sp>
        <p:sp>
          <p:nvSpPr>
            <p:cNvPr id="36" name="Rectangle 35">
              <a:extLst>
                <a:ext uri="{FF2B5EF4-FFF2-40B4-BE49-F238E27FC236}">
                  <a16:creationId xmlns:a16="http://schemas.microsoft.com/office/drawing/2014/main" id="{C6FAC187-CACB-764A-B327-40904BA89298}"/>
                </a:ext>
              </a:extLst>
            </p:cNvPr>
            <p:cNvSpPr/>
            <p:nvPr/>
          </p:nvSpPr>
          <p:spPr>
            <a:xfrm rot="2458020">
              <a:off x="276148" y="3828127"/>
              <a:ext cx="4112859" cy="542021"/>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CADED088-8915-DE4B-A052-00C354C4CF18}"/>
              </a:ext>
            </a:extLst>
          </p:cNvPr>
          <p:cNvPicPr>
            <a:picLocks noChangeAspect="1"/>
          </p:cNvPicPr>
          <p:nvPr/>
        </p:nvPicPr>
        <p:blipFill>
          <a:blip r:embed="rId2"/>
          <a:stretch>
            <a:fillRect/>
          </a:stretch>
        </p:blipFill>
        <p:spPr>
          <a:xfrm>
            <a:off x="601564" y="1236350"/>
            <a:ext cx="3461479" cy="865370"/>
          </a:xfrm>
          <a:prstGeom prst="rect">
            <a:avLst/>
          </a:prstGeom>
        </p:spPr>
      </p:pic>
      <p:graphicFrame>
        <p:nvGraphicFramePr>
          <p:cNvPr id="38" name="Table 37">
            <a:extLst>
              <a:ext uri="{FF2B5EF4-FFF2-40B4-BE49-F238E27FC236}">
                <a16:creationId xmlns:a16="http://schemas.microsoft.com/office/drawing/2014/main" id="{D66AFDEC-6A6B-174B-93F3-FE78461D1E92}"/>
              </a:ext>
            </a:extLst>
          </p:cNvPr>
          <p:cNvGraphicFramePr>
            <a:graphicFrameLocks noGrp="1"/>
          </p:cNvGraphicFramePr>
          <p:nvPr>
            <p:extLst>
              <p:ext uri="{D42A27DB-BD31-4B8C-83A1-F6EECF244321}">
                <p14:modId xmlns:p14="http://schemas.microsoft.com/office/powerpoint/2010/main" val="120148942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pic>
        <p:nvPicPr>
          <p:cNvPr id="39" name="Picture 38">
            <a:extLst>
              <a:ext uri="{FF2B5EF4-FFF2-40B4-BE49-F238E27FC236}">
                <a16:creationId xmlns:a16="http://schemas.microsoft.com/office/drawing/2014/main" id="{B19CDA75-6D5E-7247-8CB7-FF6C14305B2E}"/>
              </a:ext>
            </a:extLst>
          </p:cNvPr>
          <p:cNvPicPr>
            <a:picLocks noChangeAspect="1"/>
          </p:cNvPicPr>
          <p:nvPr/>
        </p:nvPicPr>
        <p:blipFill>
          <a:blip r:embed="rId3"/>
          <a:stretch>
            <a:fillRect/>
          </a:stretch>
        </p:blipFill>
        <p:spPr>
          <a:xfrm>
            <a:off x="4848228" y="2155040"/>
            <a:ext cx="3619500" cy="3378200"/>
          </a:xfrm>
          <a:prstGeom prst="rect">
            <a:avLst/>
          </a:prstGeom>
        </p:spPr>
      </p:pic>
      <p:sp>
        <p:nvSpPr>
          <p:cNvPr id="40" name="Rectangle 39">
            <a:extLst>
              <a:ext uri="{FF2B5EF4-FFF2-40B4-BE49-F238E27FC236}">
                <a16:creationId xmlns:a16="http://schemas.microsoft.com/office/drawing/2014/main" id="{1E3194E9-856A-294A-AF62-A92A8D5565DD}"/>
              </a:ext>
            </a:extLst>
          </p:cNvPr>
          <p:cNvSpPr/>
          <p:nvPr/>
        </p:nvSpPr>
        <p:spPr>
          <a:xfrm>
            <a:off x="5008565" y="1214446"/>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Temporal</a:t>
            </a:r>
          </a:p>
          <a:p>
            <a:pPr algn="ctr"/>
            <a:r>
              <a:rPr lang="en-US" dirty="0"/>
              <a:t>Contingent behaviors: </a:t>
            </a:r>
            <a:r>
              <a:rPr lang="en-US" i="1" dirty="0"/>
              <a:t>If…Then…</a:t>
            </a:r>
          </a:p>
        </p:txBody>
      </p:sp>
      <p:sp>
        <p:nvSpPr>
          <p:cNvPr id="41" name="Rectangle 40">
            <a:extLst>
              <a:ext uri="{FF2B5EF4-FFF2-40B4-BE49-F238E27FC236}">
                <a16:creationId xmlns:a16="http://schemas.microsoft.com/office/drawing/2014/main" id="{D2BFDA20-2F25-2D4C-A06B-7C36D128E559}"/>
              </a:ext>
            </a:extLst>
          </p:cNvPr>
          <p:cNvSpPr/>
          <p:nvPr/>
        </p:nvSpPr>
        <p:spPr>
          <a:xfrm>
            <a:off x="5008564" y="5953133"/>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Between Time-Points:</a:t>
            </a:r>
          </a:p>
          <a:p>
            <a:pPr algn="ctr"/>
            <a:r>
              <a:rPr lang="en-US" sz="2000" dirty="0" err="1"/>
              <a:t>X</a:t>
            </a:r>
            <a:r>
              <a:rPr lang="en-US" sz="2000" baseline="-25000" dirty="0" err="1"/>
              <a:t>it</a:t>
            </a:r>
            <a:r>
              <a:rPr lang="en-US" sz="2000" dirty="0" err="1">
                <a:sym typeface="Wingdings" pitchFamily="2" charset="2"/>
              </a:rPr>
              <a:t>X</a:t>
            </a:r>
            <a:r>
              <a:rPr lang="en-US" sz="2000" baseline="-25000" dirty="0" err="1">
                <a:sym typeface="Wingdings" pitchFamily="2" charset="2"/>
              </a:rPr>
              <a:t>i</a:t>
            </a:r>
            <a:r>
              <a:rPr lang="en-US" sz="2000" baseline="-25000" dirty="0">
                <a:sym typeface="Wingdings" pitchFamily="2" charset="2"/>
              </a:rPr>
              <a:t>, t+1</a:t>
            </a:r>
            <a:endParaRPr lang="en-US" sz="1400" dirty="0"/>
          </a:p>
        </p:txBody>
      </p:sp>
      <p:sp>
        <p:nvSpPr>
          <p:cNvPr id="42" name="Rectangle 41">
            <a:extLst>
              <a:ext uri="{FF2B5EF4-FFF2-40B4-BE49-F238E27FC236}">
                <a16:creationId xmlns:a16="http://schemas.microsoft.com/office/drawing/2014/main" id="{47B161C4-DAFA-4743-A724-6B5FA40ED039}"/>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228832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A12E6A8-97F3-C749-8BBE-8BD70433758C}"/>
              </a:ext>
            </a:extLst>
          </p:cNvPr>
          <p:cNvGrpSpPr/>
          <p:nvPr/>
        </p:nvGrpSpPr>
        <p:grpSpPr>
          <a:xfrm>
            <a:off x="4800600" y="2572197"/>
            <a:ext cx="342900" cy="2971800"/>
            <a:chOff x="4800600" y="1829594"/>
            <a:chExt cx="342900" cy="2971800"/>
          </a:xfrm>
        </p:grpSpPr>
        <p:cxnSp>
          <p:nvCxnSpPr>
            <p:cNvPr id="6" name="Straight Connector 5">
              <a:extLst>
                <a:ext uri="{FF2B5EF4-FFF2-40B4-BE49-F238E27FC236}">
                  <a16:creationId xmlns:a16="http://schemas.microsoft.com/office/drawing/2014/main" id="{9368D7D4-DF86-5442-B58D-817F8827FBAA}"/>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DB6575-A308-8640-987B-1935DE9993E8}"/>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B100ED-B968-6348-B827-9246E3E0C7B6}"/>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E9AFB85-4131-DF47-B969-387471976F27}"/>
              </a:ext>
            </a:extLst>
          </p:cNvPr>
          <p:cNvGrpSpPr/>
          <p:nvPr/>
        </p:nvGrpSpPr>
        <p:grpSpPr>
          <a:xfrm flipH="1">
            <a:off x="7874619" y="2553940"/>
            <a:ext cx="342900" cy="2971800"/>
            <a:chOff x="4800600" y="1829594"/>
            <a:chExt cx="342900" cy="2971800"/>
          </a:xfrm>
        </p:grpSpPr>
        <p:cxnSp>
          <p:nvCxnSpPr>
            <p:cNvPr id="18" name="Straight Connector 17">
              <a:extLst>
                <a:ext uri="{FF2B5EF4-FFF2-40B4-BE49-F238E27FC236}">
                  <a16:creationId xmlns:a16="http://schemas.microsoft.com/office/drawing/2014/main" id="{A8778360-6C80-C64A-A6E9-CE130E0CEFCA}"/>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38CF54-BE49-084D-A770-77194CC4C928}"/>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22CBDB-0CA4-2840-8824-BCAB0C2486F0}"/>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7C14D5DD-E252-F745-99CD-1E35EDEA7E30}"/>
              </a:ext>
            </a:extLst>
          </p:cNvPr>
          <p:cNvSpPr txBox="1"/>
          <p:nvPr/>
        </p:nvSpPr>
        <p:spPr>
          <a:xfrm>
            <a:off x="4972050" y="2716369"/>
            <a:ext cx="547804" cy="369332"/>
          </a:xfrm>
          <a:prstGeom prst="rect">
            <a:avLst/>
          </a:prstGeom>
          <a:noFill/>
        </p:spPr>
        <p:txBody>
          <a:bodyPr wrap="square" rtlCol="0">
            <a:spAutoFit/>
          </a:bodyPr>
          <a:lstStyle/>
          <a:p>
            <a:r>
              <a:rPr lang="en-US" b="1" dirty="0"/>
              <a:t>1</a:t>
            </a:r>
            <a:endParaRPr lang="en-US" b="1" baseline="-25000" dirty="0"/>
          </a:p>
        </p:txBody>
      </p:sp>
      <p:sp>
        <p:nvSpPr>
          <p:cNvPr id="22" name="TextBox 21">
            <a:extLst>
              <a:ext uri="{FF2B5EF4-FFF2-40B4-BE49-F238E27FC236}">
                <a16:creationId xmlns:a16="http://schemas.microsoft.com/office/drawing/2014/main" id="{53CB84DC-EDB2-7147-8A6D-4F55C516F8A8}"/>
              </a:ext>
            </a:extLst>
          </p:cNvPr>
          <p:cNvSpPr txBox="1"/>
          <p:nvPr/>
        </p:nvSpPr>
        <p:spPr>
          <a:xfrm>
            <a:off x="4966628" y="3210822"/>
            <a:ext cx="547804" cy="369332"/>
          </a:xfrm>
          <a:prstGeom prst="rect">
            <a:avLst/>
          </a:prstGeom>
          <a:noFill/>
        </p:spPr>
        <p:txBody>
          <a:bodyPr wrap="square" rtlCol="0">
            <a:spAutoFit/>
          </a:bodyPr>
          <a:lstStyle/>
          <a:p>
            <a:r>
              <a:rPr lang="en-US" b="1" dirty="0"/>
              <a:t>X</a:t>
            </a:r>
            <a:r>
              <a:rPr lang="en-US" b="1" baseline="-25000" dirty="0"/>
              <a:t>21</a:t>
            </a:r>
          </a:p>
        </p:txBody>
      </p:sp>
      <p:sp>
        <p:nvSpPr>
          <p:cNvPr id="23" name="TextBox 22">
            <a:extLst>
              <a:ext uri="{FF2B5EF4-FFF2-40B4-BE49-F238E27FC236}">
                <a16:creationId xmlns:a16="http://schemas.microsoft.com/office/drawing/2014/main" id="{AEF1B5BB-9491-1442-B815-C15FD9CE2969}"/>
              </a:ext>
            </a:extLst>
          </p:cNvPr>
          <p:cNvSpPr txBox="1"/>
          <p:nvPr/>
        </p:nvSpPr>
        <p:spPr>
          <a:xfrm>
            <a:off x="4972050" y="3670508"/>
            <a:ext cx="547804" cy="369332"/>
          </a:xfrm>
          <a:prstGeom prst="rect">
            <a:avLst/>
          </a:prstGeom>
          <a:noFill/>
        </p:spPr>
        <p:txBody>
          <a:bodyPr wrap="square" rtlCol="0">
            <a:spAutoFit/>
          </a:bodyPr>
          <a:lstStyle/>
          <a:p>
            <a:r>
              <a:rPr lang="en-US" b="1" dirty="0"/>
              <a:t>X</a:t>
            </a:r>
            <a:r>
              <a:rPr lang="en-US" b="1" baseline="-25000" dirty="0"/>
              <a:t>31</a:t>
            </a:r>
          </a:p>
        </p:txBody>
      </p:sp>
      <p:sp>
        <p:nvSpPr>
          <p:cNvPr id="24" name="TextBox 23">
            <a:extLst>
              <a:ext uri="{FF2B5EF4-FFF2-40B4-BE49-F238E27FC236}">
                <a16:creationId xmlns:a16="http://schemas.microsoft.com/office/drawing/2014/main" id="{70F41A15-EABA-AC4F-9DCB-FC633ED77160}"/>
              </a:ext>
            </a:extLst>
          </p:cNvPr>
          <p:cNvSpPr txBox="1"/>
          <p:nvPr/>
        </p:nvSpPr>
        <p:spPr>
          <a:xfrm>
            <a:off x="4972050" y="4980871"/>
            <a:ext cx="547804" cy="369332"/>
          </a:xfrm>
          <a:prstGeom prst="rect">
            <a:avLst/>
          </a:prstGeom>
          <a:noFill/>
        </p:spPr>
        <p:txBody>
          <a:bodyPr wrap="square" rtlCol="0">
            <a:spAutoFit/>
          </a:bodyPr>
          <a:lstStyle/>
          <a:p>
            <a:r>
              <a:rPr lang="en-US" b="1" dirty="0"/>
              <a:t>X</a:t>
            </a:r>
            <a:r>
              <a:rPr lang="en-US" b="1" baseline="-25000" dirty="0"/>
              <a:t>i1</a:t>
            </a:r>
          </a:p>
        </p:txBody>
      </p:sp>
      <p:sp>
        <p:nvSpPr>
          <p:cNvPr id="25" name="TextBox 24">
            <a:extLst>
              <a:ext uri="{FF2B5EF4-FFF2-40B4-BE49-F238E27FC236}">
                <a16:creationId xmlns:a16="http://schemas.microsoft.com/office/drawing/2014/main" id="{9CBC467D-160E-D44A-A0D7-275C3442D4B6}"/>
              </a:ext>
            </a:extLst>
          </p:cNvPr>
          <p:cNvSpPr txBox="1"/>
          <p:nvPr/>
        </p:nvSpPr>
        <p:spPr>
          <a:xfrm rot="5400000">
            <a:off x="4966628" y="4386935"/>
            <a:ext cx="547804" cy="369332"/>
          </a:xfrm>
          <a:prstGeom prst="rect">
            <a:avLst/>
          </a:prstGeom>
          <a:noFill/>
        </p:spPr>
        <p:txBody>
          <a:bodyPr wrap="square" rtlCol="0">
            <a:spAutoFit/>
          </a:bodyPr>
          <a:lstStyle/>
          <a:p>
            <a:r>
              <a:rPr lang="en-US" b="1" dirty="0"/>
              <a:t>. . . </a:t>
            </a:r>
            <a:endParaRPr lang="en-US" b="1" baseline="-25000" dirty="0"/>
          </a:p>
        </p:txBody>
      </p:sp>
      <p:sp>
        <p:nvSpPr>
          <p:cNvPr id="26" name="TextBox 25">
            <a:extLst>
              <a:ext uri="{FF2B5EF4-FFF2-40B4-BE49-F238E27FC236}">
                <a16:creationId xmlns:a16="http://schemas.microsoft.com/office/drawing/2014/main" id="{94809074-D5C5-1945-99B2-CFE2B2206A5C}"/>
              </a:ext>
            </a:extLst>
          </p:cNvPr>
          <p:cNvSpPr txBox="1"/>
          <p:nvPr/>
        </p:nvSpPr>
        <p:spPr>
          <a:xfrm>
            <a:off x="7600717" y="2726629"/>
            <a:ext cx="547804" cy="369332"/>
          </a:xfrm>
          <a:prstGeom prst="rect">
            <a:avLst/>
          </a:prstGeom>
          <a:noFill/>
        </p:spPr>
        <p:txBody>
          <a:bodyPr wrap="square" rtlCol="0">
            <a:spAutoFit/>
          </a:bodyPr>
          <a:lstStyle/>
          <a:p>
            <a:r>
              <a:rPr lang="en-US" b="1" dirty="0"/>
              <a:t>X</a:t>
            </a:r>
            <a:r>
              <a:rPr lang="en-US" b="1" baseline="-25000" dirty="0"/>
              <a:t>1j</a:t>
            </a:r>
          </a:p>
        </p:txBody>
      </p:sp>
      <p:sp>
        <p:nvSpPr>
          <p:cNvPr id="27" name="TextBox 26">
            <a:extLst>
              <a:ext uri="{FF2B5EF4-FFF2-40B4-BE49-F238E27FC236}">
                <a16:creationId xmlns:a16="http://schemas.microsoft.com/office/drawing/2014/main" id="{9F6057D1-89DB-424C-92E4-430475D70164}"/>
              </a:ext>
            </a:extLst>
          </p:cNvPr>
          <p:cNvSpPr txBox="1"/>
          <p:nvPr/>
        </p:nvSpPr>
        <p:spPr>
          <a:xfrm>
            <a:off x="7595295" y="3221082"/>
            <a:ext cx="547804" cy="369332"/>
          </a:xfrm>
          <a:prstGeom prst="rect">
            <a:avLst/>
          </a:prstGeom>
          <a:noFill/>
        </p:spPr>
        <p:txBody>
          <a:bodyPr wrap="square" rtlCol="0">
            <a:spAutoFit/>
          </a:bodyPr>
          <a:lstStyle/>
          <a:p>
            <a:r>
              <a:rPr lang="en-US" b="1" dirty="0"/>
              <a:t>X</a:t>
            </a:r>
            <a:r>
              <a:rPr lang="en-US" b="1" baseline="-25000" dirty="0"/>
              <a:t>2j</a:t>
            </a:r>
          </a:p>
        </p:txBody>
      </p:sp>
      <p:sp>
        <p:nvSpPr>
          <p:cNvPr id="28" name="TextBox 27">
            <a:extLst>
              <a:ext uri="{FF2B5EF4-FFF2-40B4-BE49-F238E27FC236}">
                <a16:creationId xmlns:a16="http://schemas.microsoft.com/office/drawing/2014/main" id="{D5DB0CDD-2D68-6845-9720-5F7BC1566681}"/>
              </a:ext>
            </a:extLst>
          </p:cNvPr>
          <p:cNvSpPr txBox="1"/>
          <p:nvPr/>
        </p:nvSpPr>
        <p:spPr>
          <a:xfrm>
            <a:off x="7600717" y="3680768"/>
            <a:ext cx="547804" cy="369332"/>
          </a:xfrm>
          <a:prstGeom prst="rect">
            <a:avLst/>
          </a:prstGeom>
          <a:noFill/>
        </p:spPr>
        <p:txBody>
          <a:bodyPr wrap="square" rtlCol="0">
            <a:spAutoFit/>
          </a:bodyPr>
          <a:lstStyle/>
          <a:p>
            <a:r>
              <a:rPr lang="en-US" b="1" dirty="0"/>
              <a:t>X</a:t>
            </a:r>
            <a:r>
              <a:rPr lang="en-US" b="1" baseline="-25000" dirty="0"/>
              <a:t>3j</a:t>
            </a:r>
          </a:p>
        </p:txBody>
      </p:sp>
      <p:sp>
        <p:nvSpPr>
          <p:cNvPr id="29" name="TextBox 28">
            <a:extLst>
              <a:ext uri="{FF2B5EF4-FFF2-40B4-BE49-F238E27FC236}">
                <a16:creationId xmlns:a16="http://schemas.microsoft.com/office/drawing/2014/main" id="{B47C8905-9FF4-2141-B0D9-7DDC2FB9E214}"/>
              </a:ext>
            </a:extLst>
          </p:cNvPr>
          <p:cNvSpPr txBox="1"/>
          <p:nvPr/>
        </p:nvSpPr>
        <p:spPr>
          <a:xfrm>
            <a:off x="7600717" y="4991131"/>
            <a:ext cx="547804" cy="369332"/>
          </a:xfrm>
          <a:prstGeom prst="rect">
            <a:avLst/>
          </a:prstGeom>
          <a:noFill/>
        </p:spPr>
        <p:txBody>
          <a:bodyPr wrap="square" rtlCol="0">
            <a:spAutoFit/>
          </a:bodyPr>
          <a:lstStyle/>
          <a:p>
            <a:r>
              <a:rPr lang="en-US" b="1" dirty="0"/>
              <a:t>1</a:t>
            </a:r>
            <a:endParaRPr lang="en-US" b="1" baseline="-25000" dirty="0"/>
          </a:p>
        </p:txBody>
      </p:sp>
      <p:sp>
        <p:nvSpPr>
          <p:cNvPr id="30" name="TextBox 29">
            <a:extLst>
              <a:ext uri="{FF2B5EF4-FFF2-40B4-BE49-F238E27FC236}">
                <a16:creationId xmlns:a16="http://schemas.microsoft.com/office/drawing/2014/main" id="{31EE5583-05FF-5747-9CB6-FA8D31BD8EFB}"/>
              </a:ext>
            </a:extLst>
          </p:cNvPr>
          <p:cNvSpPr txBox="1"/>
          <p:nvPr/>
        </p:nvSpPr>
        <p:spPr>
          <a:xfrm rot="5400000">
            <a:off x="7595295" y="4397195"/>
            <a:ext cx="547804" cy="369332"/>
          </a:xfrm>
          <a:prstGeom prst="rect">
            <a:avLst/>
          </a:prstGeom>
          <a:noFill/>
        </p:spPr>
        <p:txBody>
          <a:bodyPr wrap="square" rtlCol="0">
            <a:spAutoFit/>
          </a:bodyPr>
          <a:lstStyle/>
          <a:p>
            <a:r>
              <a:rPr lang="en-US" b="1" dirty="0"/>
              <a:t>. . . </a:t>
            </a:r>
            <a:endParaRPr lang="en-US" b="1" baseline="-25000" dirty="0"/>
          </a:p>
        </p:txBody>
      </p:sp>
      <p:sp>
        <p:nvSpPr>
          <p:cNvPr id="31" name="TextBox 30">
            <a:extLst>
              <a:ext uri="{FF2B5EF4-FFF2-40B4-BE49-F238E27FC236}">
                <a16:creationId xmlns:a16="http://schemas.microsoft.com/office/drawing/2014/main" id="{FADDABB0-52E6-D44F-98AB-32D2E5EE9A62}"/>
              </a:ext>
            </a:extLst>
          </p:cNvPr>
          <p:cNvSpPr txBox="1"/>
          <p:nvPr/>
        </p:nvSpPr>
        <p:spPr>
          <a:xfrm>
            <a:off x="5548388" y="2696962"/>
            <a:ext cx="547804" cy="369332"/>
          </a:xfrm>
          <a:prstGeom prst="rect">
            <a:avLst/>
          </a:prstGeom>
          <a:noFill/>
        </p:spPr>
        <p:txBody>
          <a:bodyPr wrap="square" rtlCol="0">
            <a:spAutoFit/>
          </a:bodyPr>
          <a:lstStyle/>
          <a:p>
            <a:r>
              <a:rPr lang="en-US" b="1" dirty="0"/>
              <a:t>X</a:t>
            </a:r>
            <a:r>
              <a:rPr lang="en-US" b="1" baseline="-25000" dirty="0"/>
              <a:t>12</a:t>
            </a:r>
          </a:p>
        </p:txBody>
      </p:sp>
      <p:sp>
        <p:nvSpPr>
          <p:cNvPr id="32" name="TextBox 31">
            <a:extLst>
              <a:ext uri="{FF2B5EF4-FFF2-40B4-BE49-F238E27FC236}">
                <a16:creationId xmlns:a16="http://schemas.microsoft.com/office/drawing/2014/main" id="{C99113E9-7C51-4B4A-AFC9-C7C1A65BB646}"/>
              </a:ext>
            </a:extLst>
          </p:cNvPr>
          <p:cNvSpPr txBox="1"/>
          <p:nvPr/>
        </p:nvSpPr>
        <p:spPr>
          <a:xfrm>
            <a:off x="6921928" y="2719715"/>
            <a:ext cx="547804" cy="369332"/>
          </a:xfrm>
          <a:prstGeom prst="rect">
            <a:avLst/>
          </a:prstGeom>
          <a:noFill/>
        </p:spPr>
        <p:txBody>
          <a:bodyPr wrap="square" rtlCol="0">
            <a:spAutoFit/>
          </a:bodyPr>
          <a:lstStyle/>
          <a:p>
            <a:r>
              <a:rPr lang="en-US" b="1" dirty="0"/>
              <a:t>. . .</a:t>
            </a:r>
            <a:endParaRPr lang="en-US" b="1" baseline="-25000" dirty="0"/>
          </a:p>
        </p:txBody>
      </p:sp>
      <p:sp>
        <p:nvSpPr>
          <p:cNvPr id="33" name="TextBox 32">
            <a:extLst>
              <a:ext uri="{FF2B5EF4-FFF2-40B4-BE49-F238E27FC236}">
                <a16:creationId xmlns:a16="http://schemas.microsoft.com/office/drawing/2014/main" id="{711958F5-123B-B84F-8A4A-863748B0577B}"/>
              </a:ext>
            </a:extLst>
          </p:cNvPr>
          <p:cNvSpPr txBox="1"/>
          <p:nvPr/>
        </p:nvSpPr>
        <p:spPr>
          <a:xfrm>
            <a:off x="6202674" y="2708126"/>
            <a:ext cx="547804" cy="369332"/>
          </a:xfrm>
          <a:prstGeom prst="rect">
            <a:avLst/>
          </a:prstGeom>
          <a:noFill/>
        </p:spPr>
        <p:txBody>
          <a:bodyPr wrap="square" rtlCol="0">
            <a:spAutoFit/>
          </a:bodyPr>
          <a:lstStyle/>
          <a:p>
            <a:r>
              <a:rPr lang="en-US" b="1" dirty="0"/>
              <a:t>X</a:t>
            </a:r>
            <a:r>
              <a:rPr lang="en-US" b="1" baseline="-25000" dirty="0"/>
              <a:t>13</a:t>
            </a:r>
          </a:p>
        </p:txBody>
      </p:sp>
      <p:sp>
        <p:nvSpPr>
          <p:cNvPr id="34" name="TextBox 33">
            <a:extLst>
              <a:ext uri="{FF2B5EF4-FFF2-40B4-BE49-F238E27FC236}">
                <a16:creationId xmlns:a16="http://schemas.microsoft.com/office/drawing/2014/main" id="{DE9B5D01-F6E7-9240-B385-6E6F7B5DCEFC}"/>
              </a:ext>
            </a:extLst>
          </p:cNvPr>
          <p:cNvSpPr txBox="1"/>
          <p:nvPr/>
        </p:nvSpPr>
        <p:spPr>
          <a:xfrm>
            <a:off x="5543818" y="3221082"/>
            <a:ext cx="547804" cy="369332"/>
          </a:xfrm>
          <a:prstGeom prst="rect">
            <a:avLst/>
          </a:prstGeom>
          <a:noFill/>
        </p:spPr>
        <p:txBody>
          <a:bodyPr wrap="square" rtlCol="0">
            <a:spAutoFit/>
          </a:bodyPr>
          <a:lstStyle/>
          <a:p>
            <a:r>
              <a:rPr lang="en-US" b="1" dirty="0"/>
              <a:t>1</a:t>
            </a:r>
            <a:endParaRPr lang="en-US" b="1" baseline="-25000" dirty="0"/>
          </a:p>
        </p:txBody>
      </p:sp>
      <p:sp>
        <p:nvSpPr>
          <p:cNvPr id="35" name="TextBox 34">
            <a:extLst>
              <a:ext uri="{FF2B5EF4-FFF2-40B4-BE49-F238E27FC236}">
                <a16:creationId xmlns:a16="http://schemas.microsoft.com/office/drawing/2014/main" id="{52E57EB4-152D-A14D-A77C-FD78DBFC2BE0}"/>
              </a:ext>
            </a:extLst>
          </p:cNvPr>
          <p:cNvSpPr txBox="1"/>
          <p:nvPr/>
        </p:nvSpPr>
        <p:spPr>
          <a:xfrm rot="2376881">
            <a:off x="6414400" y="3987411"/>
            <a:ext cx="547804" cy="369332"/>
          </a:xfrm>
          <a:prstGeom prst="rect">
            <a:avLst/>
          </a:prstGeom>
          <a:noFill/>
        </p:spPr>
        <p:txBody>
          <a:bodyPr wrap="square" rtlCol="0">
            <a:spAutoFit/>
          </a:bodyPr>
          <a:lstStyle/>
          <a:p>
            <a:r>
              <a:rPr lang="en-US" b="1" dirty="0"/>
              <a:t>. . . </a:t>
            </a:r>
            <a:endParaRPr lang="en-US" b="1" baseline="-25000" dirty="0"/>
          </a:p>
        </p:txBody>
      </p:sp>
      <p:sp>
        <p:nvSpPr>
          <p:cNvPr id="36" name="TextBox 35">
            <a:extLst>
              <a:ext uri="{FF2B5EF4-FFF2-40B4-BE49-F238E27FC236}">
                <a16:creationId xmlns:a16="http://schemas.microsoft.com/office/drawing/2014/main" id="{96270C3C-099B-4E4B-8B67-9EF318E79D66}"/>
              </a:ext>
            </a:extLst>
          </p:cNvPr>
          <p:cNvSpPr txBox="1"/>
          <p:nvPr/>
        </p:nvSpPr>
        <p:spPr>
          <a:xfrm>
            <a:off x="6362430" y="5029436"/>
            <a:ext cx="547804" cy="369332"/>
          </a:xfrm>
          <a:prstGeom prst="rect">
            <a:avLst/>
          </a:prstGeom>
          <a:noFill/>
        </p:spPr>
        <p:txBody>
          <a:bodyPr wrap="square" rtlCol="0">
            <a:spAutoFit/>
          </a:bodyPr>
          <a:lstStyle/>
          <a:p>
            <a:r>
              <a:rPr lang="en-US" b="1" dirty="0"/>
              <a:t>. . . </a:t>
            </a:r>
            <a:endParaRPr lang="en-US" b="1" baseline="-25000" dirty="0"/>
          </a:p>
        </p:txBody>
      </p:sp>
      <p:sp>
        <p:nvSpPr>
          <p:cNvPr id="38" name="Right Triangle 37">
            <a:extLst>
              <a:ext uri="{FF2B5EF4-FFF2-40B4-BE49-F238E27FC236}">
                <a16:creationId xmlns:a16="http://schemas.microsoft.com/office/drawing/2014/main" id="{47F3CDD0-D05D-6E44-811C-1F71B3CB5149}"/>
              </a:ext>
            </a:extLst>
          </p:cNvPr>
          <p:cNvSpPr/>
          <p:nvPr/>
        </p:nvSpPr>
        <p:spPr>
          <a:xfrm>
            <a:off x="4846320" y="2952403"/>
            <a:ext cx="2953879" cy="2565094"/>
          </a:xfrm>
          <a:prstGeom prst="rtTriangle">
            <a:avLst/>
          </a:prstGeom>
          <a:solidFill>
            <a:srgbClr val="FFFF00">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296252D8-C3AD-9F41-AE05-1E08CB988B46}"/>
              </a:ext>
            </a:extLst>
          </p:cNvPr>
          <p:cNvPicPr>
            <a:picLocks noChangeAspect="1"/>
          </p:cNvPicPr>
          <p:nvPr/>
        </p:nvPicPr>
        <p:blipFill>
          <a:blip r:embed="rId2"/>
          <a:stretch>
            <a:fillRect/>
          </a:stretch>
        </p:blipFill>
        <p:spPr>
          <a:xfrm>
            <a:off x="4800600" y="1413635"/>
            <a:ext cx="3421095" cy="861609"/>
          </a:xfrm>
          <a:prstGeom prst="rect">
            <a:avLst/>
          </a:prstGeom>
        </p:spPr>
      </p:pic>
      <p:graphicFrame>
        <p:nvGraphicFramePr>
          <p:cNvPr id="40" name="Table 39">
            <a:extLst>
              <a:ext uri="{FF2B5EF4-FFF2-40B4-BE49-F238E27FC236}">
                <a16:creationId xmlns:a16="http://schemas.microsoft.com/office/drawing/2014/main" id="{5FB136C2-1C15-5446-B8B8-5C7016273164}"/>
              </a:ext>
            </a:extLst>
          </p:cNvPr>
          <p:cNvGraphicFramePr>
            <a:graphicFrameLocks noGrp="1"/>
          </p:cNvGraphicFramePr>
          <p:nvPr>
            <p:extLst>
              <p:ext uri="{D42A27DB-BD31-4B8C-83A1-F6EECF244321}">
                <p14:modId xmlns:p14="http://schemas.microsoft.com/office/powerpoint/2010/main" val="120148942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37" name="Rectangle 36">
            <a:extLst>
              <a:ext uri="{FF2B5EF4-FFF2-40B4-BE49-F238E27FC236}">
                <a16:creationId xmlns:a16="http://schemas.microsoft.com/office/drawing/2014/main" id="{2EF57AA0-7F05-8D4E-AB8F-9C51017DF3EB}"/>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41" name="Content Placeholder 4">
            <a:extLst>
              <a:ext uri="{FF2B5EF4-FFF2-40B4-BE49-F238E27FC236}">
                <a16:creationId xmlns:a16="http://schemas.microsoft.com/office/drawing/2014/main" id="{A5586C74-6AB7-444F-80A2-ADA96A70E99F}"/>
              </a:ext>
            </a:extLst>
          </p:cNvPr>
          <p:cNvPicPr>
            <a:picLocks noChangeAspect="1"/>
          </p:cNvPicPr>
          <p:nvPr/>
        </p:nvPicPr>
        <p:blipFill>
          <a:blip r:embed="rId3"/>
          <a:stretch>
            <a:fillRect/>
          </a:stretch>
        </p:blipFill>
        <p:spPr>
          <a:xfrm>
            <a:off x="498478" y="2301090"/>
            <a:ext cx="3289300" cy="3086100"/>
          </a:xfrm>
          <a:prstGeom prst="rect">
            <a:avLst/>
          </a:prstGeom>
        </p:spPr>
      </p:pic>
      <p:sp>
        <p:nvSpPr>
          <p:cNvPr id="42" name="Rectangle 41">
            <a:extLst>
              <a:ext uri="{FF2B5EF4-FFF2-40B4-BE49-F238E27FC236}">
                <a16:creationId xmlns:a16="http://schemas.microsoft.com/office/drawing/2014/main" id="{6D9C86D0-EAA9-524F-BA5D-D86A28A0A46D}"/>
              </a:ext>
            </a:extLst>
          </p:cNvPr>
          <p:cNvSpPr/>
          <p:nvPr/>
        </p:nvSpPr>
        <p:spPr>
          <a:xfrm>
            <a:off x="641353" y="121444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43" name="Rectangle 42">
            <a:extLst>
              <a:ext uri="{FF2B5EF4-FFF2-40B4-BE49-F238E27FC236}">
                <a16:creationId xmlns:a16="http://schemas.microsoft.com/office/drawing/2014/main" id="{0B845AB4-2888-C745-A79E-25881A62446E}"/>
              </a:ext>
            </a:extLst>
          </p:cNvPr>
          <p:cNvSpPr/>
          <p:nvPr/>
        </p:nvSpPr>
        <p:spPr>
          <a:xfrm>
            <a:off x="641352" y="5953133"/>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Tree>
    <p:extLst>
      <p:ext uri="{BB962C8B-B14F-4D97-AF65-F5344CB8AC3E}">
        <p14:creationId xmlns:p14="http://schemas.microsoft.com/office/powerpoint/2010/main" val="3816471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1D1362-1FC6-B245-B9F3-511591520492}"/>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ext uri="{D42A27DB-BD31-4B8C-83A1-F6EECF244321}">
                <p14:modId xmlns:p14="http://schemas.microsoft.com/office/powerpoint/2010/main" val="2923132544"/>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sp>
        <p:nvSpPr>
          <p:cNvPr id="8" name="TextBox 7">
            <a:extLst>
              <a:ext uri="{FF2B5EF4-FFF2-40B4-BE49-F238E27FC236}">
                <a16:creationId xmlns:a16="http://schemas.microsoft.com/office/drawing/2014/main" id="{D511F5FA-76BB-7A4F-91FE-2E6B7EB8095A}"/>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sp>
        <p:nvSpPr>
          <p:cNvPr id="6" name="Rectangle 5">
            <a:extLst>
              <a:ext uri="{FF2B5EF4-FFF2-40B4-BE49-F238E27FC236}">
                <a16:creationId xmlns:a16="http://schemas.microsoft.com/office/drawing/2014/main" id="{4B32CCC7-AB2C-A243-AB43-3F281962A333}"/>
              </a:ext>
            </a:extLst>
          </p:cNvPr>
          <p:cNvSpPr/>
          <p:nvPr/>
        </p:nvSpPr>
        <p:spPr>
          <a:xfrm>
            <a:off x="5718628" y="1750253"/>
            <a:ext cx="3460716" cy="3539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70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3F2F0F-FC4B-E94A-B5A4-D5D609156616}"/>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11F5FA-76BB-7A4F-91FE-2E6B7EB8095A}"/>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spTree>
    <p:extLst>
      <p:ext uri="{BB962C8B-B14F-4D97-AF65-F5344CB8AC3E}">
        <p14:creationId xmlns:p14="http://schemas.microsoft.com/office/powerpoint/2010/main" val="2232590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3D3695B-598B-EE47-AB95-DF6AD955271C}"/>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7931BF10-158F-BA4E-8F51-C85EA2DC1E59}"/>
              </a:ext>
            </a:extLst>
          </p:cNvPr>
          <p:cNvPicPr>
            <a:picLocks noChangeAspect="1"/>
          </p:cNvPicPr>
          <p:nvPr/>
        </p:nvPicPr>
        <p:blipFill>
          <a:blip r:embed="rId3"/>
          <a:stretch>
            <a:fillRect/>
          </a:stretch>
        </p:blipFill>
        <p:spPr>
          <a:xfrm>
            <a:off x="217350" y="1299260"/>
            <a:ext cx="4880082" cy="4880082"/>
          </a:xfrm>
          <a:prstGeom prst="rect">
            <a:avLst/>
          </a:prstGeom>
        </p:spPr>
      </p:pic>
      <p:sp>
        <p:nvSpPr>
          <p:cNvPr id="7" name="Oval 6">
            <a:extLst>
              <a:ext uri="{FF2B5EF4-FFF2-40B4-BE49-F238E27FC236}">
                <a16:creationId xmlns:a16="http://schemas.microsoft.com/office/drawing/2014/main" id="{EBBB4808-0109-B347-BBC0-F43641391477}"/>
              </a:ext>
            </a:extLst>
          </p:cNvPr>
          <p:cNvSpPr/>
          <p:nvPr/>
        </p:nvSpPr>
        <p:spPr>
          <a:xfrm>
            <a:off x="3878558" y="2981845"/>
            <a:ext cx="993904" cy="978266"/>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342A3D1-3631-7D40-9C94-56E3B418854F}"/>
              </a:ext>
            </a:extLst>
          </p:cNvPr>
          <p:cNvCxnSpPr>
            <a:cxnSpLocks/>
          </p:cNvCxnSpPr>
          <p:nvPr/>
        </p:nvCxnSpPr>
        <p:spPr>
          <a:xfrm flipH="1">
            <a:off x="2780228" y="1994574"/>
            <a:ext cx="2559926" cy="114822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38B29BA-6806-9C4D-A317-651439A02544}"/>
              </a:ext>
            </a:extLst>
          </p:cNvPr>
          <p:cNvCxnSpPr>
            <a:cxnSpLocks/>
          </p:cNvCxnSpPr>
          <p:nvPr/>
        </p:nvCxnSpPr>
        <p:spPr>
          <a:xfrm flipH="1">
            <a:off x="4630058" y="2583543"/>
            <a:ext cx="710096" cy="621201"/>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59B43E-CBBE-DB40-AD8D-1BA2870A33A5}"/>
              </a:ext>
            </a:extLst>
          </p:cNvPr>
          <p:cNvCxnSpPr>
            <a:cxnSpLocks/>
            <a:stCxn id="15" idx="1"/>
          </p:cNvCxnSpPr>
          <p:nvPr/>
        </p:nvCxnSpPr>
        <p:spPr>
          <a:xfrm flipH="1">
            <a:off x="1800807" y="3519968"/>
            <a:ext cx="3539347" cy="166661"/>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20A033B-21F1-BF47-A7A3-93FAF10A12FB}"/>
              </a:ext>
            </a:extLst>
          </p:cNvPr>
          <p:cNvSpPr/>
          <p:nvPr/>
        </p:nvSpPr>
        <p:spPr>
          <a:xfrm>
            <a:off x="1800807" y="2874590"/>
            <a:ext cx="979421" cy="922689"/>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5AFDEDE-3658-AE40-949A-E02B4D1E3A4E}"/>
              </a:ext>
            </a:extLst>
          </p:cNvPr>
          <p:cNvSpPr/>
          <p:nvPr/>
        </p:nvSpPr>
        <p:spPr>
          <a:xfrm>
            <a:off x="886548" y="3204744"/>
            <a:ext cx="1036033" cy="1111891"/>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15BCB8E-E559-0948-B718-0F9368B87C34}"/>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spTree>
    <p:extLst>
      <p:ext uri="{BB962C8B-B14F-4D97-AF65-F5344CB8AC3E}">
        <p14:creationId xmlns:p14="http://schemas.microsoft.com/office/powerpoint/2010/main" val="3219394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ext uri="{D42A27DB-BD31-4B8C-83A1-F6EECF244321}">
                <p14:modId xmlns:p14="http://schemas.microsoft.com/office/powerpoint/2010/main" val="2621242683"/>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3" name="Picture 2">
            <a:extLst>
              <a:ext uri="{FF2B5EF4-FFF2-40B4-BE49-F238E27FC236}">
                <a16:creationId xmlns:a16="http://schemas.microsoft.com/office/drawing/2014/main" id="{BBCCD56B-ED0D-E347-B068-D38F8113CE41}"/>
              </a:ext>
            </a:extLst>
          </p:cNvPr>
          <p:cNvPicPr>
            <a:picLocks noChangeAspect="1"/>
          </p:cNvPicPr>
          <p:nvPr/>
        </p:nvPicPr>
        <p:blipFill rotWithShape="1">
          <a:blip r:embed="rId3"/>
          <a:srcRect b="53268"/>
          <a:stretch/>
        </p:blipFill>
        <p:spPr>
          <a:xfrm>
            <a:off x="242887" y="1166710"/>
            <a:ext cx="5800725" cy="2710809"/>
          </a:xfrm>
          <a:prstGeom prst="rect">
            <a:avLst/>
          </a:prstGeom>
        </p:spPr>
      </p:pic>
      <p:sp>
        <p:nvSpPr>
          <p:cNvPr id="6" name="Rectangle 5">
            <a:extLst>
              <a:ext uri="{FF2B5EF4-FFF2-40B4-BE49-F238E27FC236}">
                <a16:creationId xmlns:a16="http://schemas.microsoft.com/office/drawing/2014/main" id="{14D11972-A250-2A41-BF31-903D45D1096B}"/>
              </a:ext>
            </a:extLst>
          </p:cNvPr>
          <p:cNvSpPr/>
          <p:nvPr/>
        </p:nvSpPr>
        <p:spPr>
          <a:xfrm>
            <a:off x="242889" y="1080982"/>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7" name="Rectangle 6">
            <a:extLst>
              <a:ext uri="{FF2B5EF4-FFF2-40B4-BE49-F238E27FC236}">
                <a16:creationId xmlns:a16="http://schemas.microsoft.com/office/drawing/2014/main" id="{F07A4AE7-1F17-D34B-B3E7-DB44C22FB557}"/>
              </a:ext>
            </a:extLst>
          </p:cNvPr>
          <p:cNvSpPr/>
          <p:nvPr/>
        </p:nvSpPr>
        <p:spPr>
          <a:xfrm>
            <a:off x="3137969" y="1075934"/>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Triggering Situations</a:t>
            </a:r>
          </a:p>
        </p:txBody>
      </p:sp>
      <p:sp>
        <p:nvSpPr>
          <p:cNvPr id="8" name="Rectangle 7">
            <a:extLst>
              <a:ext uri="{FF2B5EF4-FFF2-40B4-BE49-F238E27FC236}">
                <a16:creationId xmlns:a16="http://schemas.microsoft.com/office/drawing/2014/main" id="{02AA49DF-5F8A-BC41-9D10-7FA6F113EAFC}"/>
              </a:ext>
            </a:extLst>
          </p:cNvPr>
          <p:cNvSpPr/>
          <p:nvPr/>
        </p:nvSpPr>
        <p:spPr>
          <a:xfrm>
            <a:off x="242888" y="3967056"/>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Expectancies</a:t>
            </a:r>
          </a:p>
        </p:txBody>
      </p:sp>
      <p:sp>
        <p:nvSpPr>
          <p:cNvPr id="9" name="Rectangle 8">
            <a:extLst>
              <a:ext uri="{FF2B5EF4-FFF2-40B4-BE49-F238E27FC236}">
                <a16:creationId xmlns:a16="http://schemas.microsoft.com/office/drawing/2014/main" id="{5122756A-FB47-8142-A09C-966E1725509C}"/>
              </a:ext>
            </a:extLst>
          </p:cNvPr>
          <p:cNvSpPr/>
          <p:nvPr/>
        </p:nvSpPr>
        <p:spPr>
          <a:xfrm>
            <a:off x="3137968" y="3972101"/>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State / State Expressions</a:t>
            </a:r>
          </a:p>
        </p:txBody>
      </p:sp>
      <p:pic>
        <p:nvPicPr>
          <p:cNvPr id="13" name="Picture 12">
            <a:extLst>
              <a:ext uri="{FF2B5EF4-FFF2-40B4-BE49-F238E27FC236}">
                <a16:creationId xmlns:a16="http://schemas.microsoft.com/office/drawing/2014/main" id="{15BC593B-C648-ED44-8BBC-36407CE6D81B}"/>
              </a:ext>
            </a:extLst>
          </p:cNvPr>
          <p:cNvPicPr>
            <a:picLocks noChangeAspect="1"/>
          </p:cNvPicPr>
          <p:nvPr/>
        </p:nvPicPr>
        <p:blipFill>
          <a:blip r:embed="rId4"/>
          <a:stretch>
            <a:fillRect/>
          </a:stretch>
        </p:blipFill>
        <p:spPr>
          <a:xfrm>
            <a:off x="6209780" y="1004499"/>
            <a:ext cx="2895651" cy="5791303"/>
          </a:xfrm>
          <a:prstGeom prst="rect">
            <a:avLst/>
          </a:prstGeom>
        </p:spPr>
      </p:pic>
      <p:sp>
        <p:nvSpPr>
          <p:cNvPr id="2" name="Rectangle 1">
            <a:extLst>
              <a:ext uri="{FF2B5EF4-FFF2-40B4-BE49-F238E27FC236}">
                <a16:creationId xmlns:a16="http://schemas.microsoft.com/office/drawing/2014/main" id="{6196D43C-8692-6045-ACF7-F63631298AFB}"/>
              </a:ext>
            </a:extLst>
          </p:cNvPr>
          <p:cNvSpPr/>
          <p:nvPr/>
        </p:nvSpPr>
        <p:spPr>
          <a:xfrm>
            <a:off x="6043612" y="4679729"/>
            <a:ext cx="3100388" cy="609600"/>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440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3" name="Picture 2">
            <a:extLst>
              <a:ext uri="{FF2B5EF4-FFF2-40B4-BE49-F238E27FC236}">
                <a16:creationId xmlns:a16="http://schemas.microsoft.com/office/drawing/2014/main" id="{BBCCD56B-ED0D-E347-B068-D38F8113CE41}"/>
              </a:ext>
            </a:extLst>
          </p:cNvPr>
          <p:cNvPicPr>
            <a:picLocks noChangeAspect="1"/>
          </p:cNvPicPr>
          <p:nvPr/>
        </p:nvPicPr>
        <p:blipFill>
          <a:blip r:embed="rId3"/>
          <a:stretch>
            <a:fillRect/>
          </a:stretch>
        </p:blipFill>
        <p:spPr>
          <a:xfrm>
            <a:off x="242887" y="1166710"/>
            <a:ext cx="5800725" cy="5800725"/>
          </a:xfrm>
          <a:prstGeom prst="rect">
            <a:avLst/>
          </a:prstGeom>
        </p:spPr>
      </p:pic>
      <p:sp>
        <p:nvSpPr>
          <p:cNvPr id="6" name="Rectangle 5">
            <a:extLst>
              <a:ext uri="{FF2B5EF4-FFF2-40B4-BE49-F238E27FC236}">
                <a16:creationId xmlns:a16="http://schemas.microsoft.com/office/drawing/2014/main" id="{14D11972-A250-2A41-BF31-903D45D1096B}"/>
              </a:ext>
            </a:extLst>
          </p:cNvPr>
          <p:cNvSpPr/>
          <p:nvPr/>
        </p:nvSpPr>
        <p:spPr>
          <a:xfrm>
            <a:off x="242889" y="1080982"/>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7" name="Rectangle 6">
            <a:extLst>
              <a:ext uri="{FF2B5EF4-FFF2-40B4-BE49-F238E27FC236}">
                <a16:creationId xmlns:a16="http://schemas.microsoft.com/office/drawing/2014/main" id="{F07A4AE7-1F17-D34B-B3E7-DB44C22FB557}"/>
              </a:ext>
            </a:extLst>
          </p:cNvPr>
          <p:cNvSpPr/>
          <p:nvPr/>
        </p:nvSpPr>
        <p:spPr>
          <a:xfrm>
            <a:off x="3137969" y="1075934"/>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Triggering Situations</a:t>
            </a:r>
          </a:p>
        </p:txBody>
      </p:sp>
      <p:sp>
        <p:nvSpPr>
          <p:cNvPr id="8" name="Rectangle 7">
            <a:extLst>
              <a:ext uri="{FF2B5EF4-FFF2-40B4-BE49-F238E27FC236}">
                <a16:creationId xmlns:a16="http://schemas.microsoft.com/office/drawing/2014/main" id="{02AA49DF-5F8A-BC41-9D10-7FA6F113EAFC}"/>
              </a:ext>
            </a:extLst>
          </p:cNvPr>
          <p:cNvSpPr/>
          <p:nvPr/>
        </p:nvSpPr>
        <p:spPr>
          <a:xfrm>
            <a:off x="242888" y="3967056"/>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Expectancies</a:t>
            </a:r>
          </a:p>
        </p:txBody>
      </p:sp>
      <p:sp>
        <p:nvSpPr>
          <p:cNvPr id="9" name="Rectangle 8">
            <a:extLst>
              <a:ext uri="{FF2B5EF4-FFF2-40B4-BE49-F238E27FC236}">
                <a16:creationId xmlns:a16="http://schemas.microsoft.com/office/drawing/2014/main" id="{5122756A-FB47-8142-A09C-966E1725509C}"/>
              </a:ext>
            </a:extLst>
          </p:cNvPr>
          <p:cNvSpPr/>
          <p:nvPr/>
        </p:nvSpPr>
        <p:spPr>
          <a:xfrm>
            <a:off x="3137968" y="3972101"/>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State / State Expressions</a:t>
            </a:r>
          </a:p>
        </p:txBody>
      </p:sp>
      <p:pic>
        <p:nvPicPr>
          <p:cNvPr id="13" name="Picture 12">
            <a:extLst>
              <a:ext uri="{FF2B5EF4-FFF2-40B4-BE49-F238E27FC236}">
                <a16:creationId xmlns:a16="http://schemas.microsoft.com/office/drawing/2014/main" id="{15BC593B-C648-ED44-8BBC-36407CE6D81B}"/>
              </a:ext>
            </a:extLst>
          </p:cNvPr>
          <p:cNvPicPr>
            <a:picLocks noChangeAspect="1"/>
          </p:cNvPicPr>
          <p:nvPr/>
        </p:nvPicPr>
        <p:blipFill>
          <a:blip r:embed="rId4"/>
          <a:stretch>
            <a:fillRect/>
          </a:stretch>
        </p:blipFill>
        <p:spPr>
          <a:xfrm>
            <a:off x="6209780" y="1004499"/>
            <a:ext cx="2895651" cy="5791303"/>
          </a:xfrm>
          <a:prstGeom prst="rect">
            <a:avLst/>
          </a:prstGeom>
        </p:spPr>
      </p:pic>
      <p:sp>
        <p:nvSpPr>
          <p:cNvPr id="2" name="Rectangle 1">
            <a:extLst>
              <a:ext uri="{FF2B5EF4-FFF2-40B4-BE49-F238E27FC236}">
                <a16:creationId xmlns:a16="http://schemas.microsoft.com/office/drawing/2014/main" id="{04E7811A-DA7C-2F4E-A97B-3A71AC392691}"/>
              </a:ext>
            </a:extLst>
          </p:cNvPr>
          <p:cNvSpPr/>
          <p:nvPr/>
        </p:nvSpPr>
        <p:spPr>
          <a:xfrm>
            <a:off x="2971800" y="4286975"/>
            <a:ext cx="3237980" cy="300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9DE081-F39B-174E-90B5-10AF7F9AA8D8}"/>
              </a:ext>
            </a:extLst>
          </p:cNvPr>
          <p:cNvSpPr/>
          <p:nvPr/>
        </p:nvSpPr>
        <p:spPr>
          <a:xfrm>
            <a:off x="6043612" y="4679729"/>
            <a:ext cx="3100388" cy="609600"/>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245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b="52133"/>
          <a:stretch/>
        </p:blipFill>
        <p:spPr>
          <a:xfrm>
            <a:off x="765406" y="1184004"/>
            <a:ext cx="2804340" cy="2684688"/>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Tree>
    <p:extLst>
      <p:ext uri="{BB962C8B-B14F-4D97-AF65-F5344CB8AC3E}">
        <p14:creationId xmlns:p14="http://schemas.microsoft.com/office/powerpoint/2010/main" val="609408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b="52133"/>
          <a:stretch/>
        </p:blipFill>
        <p:spPr>
          <a:xfrm>
            <a:off x="765406" y="1184004"/>
            <a:ext cx="2804340" cy="2684688"/>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b="52633"/>
          <a:stretch/>
        </p:blipFill>
        <p:spPr>
          <a:xfrm>
            <a:off x="5448462" y="1212004"/>
            <a:ext cx="2824843" cy="2656687"/>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Tree>
    <p:extLst>
      <p:ext uri="{BB962C8B-B14F-4D97-AF65-F5344CB8AC3E}">
        <p14:creationId xmlns:p14="http://schemas.microsoft.com/office/powerpoint/2010/main" val="1322223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a:stretch/>
        </p:blipFill>
        <p:spPr>
          <a:xfrm>
            <a:off x="765406" y="1184003"/>
            <a:ext cx="2804340" cy="5608681"/>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b="52633"/>
          <a:stretch/>
        </p:blipFill>
        <p:spPr>
          <a:xfrm>
            <a:off x="5448462" y="1212004"/>
            <a:ext cx="2824843" cy="2656687"/>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
        <p:nvSpPr>
          <p:cNvPr id="15" name="Rectangle 14">
            <a:extLst>
              <a:ext uri="{FF2B5EF4-FFF2-40B4-BE49-F238E27FC236}">
                <a16:creationId xmlns:a16="http://schemas.microsoft.com/office/drawing/2014/main" id="{82D16FCF-4AC7-2142-BFB4-9F35883A9634}"/>
              </a:ext>
            </a:extLst>
          </p:cNvPr>
          <p:cNvSpPr/>
          <p:nvPr/>
        </p:nvSpPr>
        <p:spPr>
          <a:xfrm>
            <a:off x="389848"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Expectancies</a:t>
            </a:r>
          </a:p>
        </p:txBody>
      </p:sp>
    </p:spTree>
    <p:extLst>
      <p:ext uri="{BB962C8B-B14F-4D97-AF65-F5344CB8AC3E}">
        <p14:creationId xmlns:p14="http://schemas.microsoft.com/office/powerpoint/2010/main" val="270632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885" y="1240226"/>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Extraversion</a:t>
            </a:r>
          </a:p>
        </p:txBody>
      </p:sp>
      <p:sp>
        <p:nvSpPr>
          <p:cNvPr id="8" name="Rectangle 7"/>
          <p:cNvSpPr/>
          <p:nvPr/>
        </p:nvSpPr>
        <p:spPr>
          <a:xfrm>
            <a:off x="1943224" y="1240227"/>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3759778" y="1240226"/>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5549117" y="1240227"/>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7365671" y="1240228"/>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952995"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60376" y="20170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5373"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06490"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558578" y="2033645"/>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77882" y="3139896"/>
            <a:ext cx="2019809" cy="2023110"/>
          </a:xfrm>
          <a:prstGeom prst="rect">
            <a:avLst/>
          </a:prstGeom>
        </p:spPr>
      </p:pic>
      <p:sp>
        <p:nvSpPr>
          <p:cNvPr id="19" name="Rectangle 18"/>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0432FF"/>
                </a:solidFill>
              </a:rPr>
              <a:t>Idiographic</a:t>
            </a:r>
          </a:p>
        </p:txBody>
      </p:sp>
      <p:pic>
        <p:nvPicPr>
          <p:cNvPr id="16" name="Picture 15"/>
          <p:cNvPicPr>
            <a:picLocks noChangeAspect="1"/>
          </p:cNvPicPr>
          <p:nvPr/>
        </p:nvPicPr>
        <p:blipFill>
          <a:blip r:embed="rId3"/>
          <a:stretch>
            <a:fillRect/>
          </a:stretch>
        </p:blipFill>
        <p:spPr>
          <a:xfrm>
            <a:off x="3586481" y="3139896"/>
            <a:ext cx="2019809" cy="2023110"/>
          </a:xfrm>
          <a:prstGeom prst="rect">
            <a:avLst/>
          </a:prstGeom>
        </p:spPr>
      </p:pic>
      <p:pic>
        <p:nvPicPr>
          <p:cNvPr id="18" name="Picture 17"/>
          <p:cNvPicPr>
            <a:picLocks noChangeAspect="1"/>
          </p:cNvPicPr>
          <p:nvPr/>
        </p:nvPicPr>
        <p:blipFill>
          <a:blip r:embed="rId3">
            <a:duotone>
              <a:schemeClr val="bg2">
                <a:shade val="45000"/>
                <a:satMod val="135000"/>
              </a:schemeClr>
              <a:prstClr val="white"/>
            </a:duotone>
          </a:blip>
          <a:stretch>
            <a:fillRect/>
          </a:stretch>
        </p:blipFill>
        <p:spPr>
          <a:xfrm>
            <a:off x="5091504" y="3139896"/>
            <a:ext cx="2019809" cy="2023110"/>
          </a:xfrm>
          <a:prstGeom prst="rect">
            <a:avLst/>
          </a:prstGeom>
        </p:spPr>
      </p:pic>
      <p:pic>
        <p:nvPicPr>
          <p:cNvPr id="22" name="Picture 21"/>
          <p:cNvPicPr>
            <a:picLocks noChangeAspect="1"/>
          </p:cNvPicPr>
          <p:nvPr/>
        </p:nvPicPr>
        <p:blipFill>
          <a:blip r:embed="rId3"/>
          <a:stretch>
            <a:fillRect/>
          </a:stretch>
        </p:blipFill>
        <p:spPr>
          <a:xfrm>
            <a:off x="6595080" y="3139896"/>
            <a:ext cx="2019809" cy="2023110"/>
          </a:xfrm>
          <a:prstGeom prst="rect">
            <a:avLst/>
          </a:prstGeom>
        </p:spPr>
      </p:pic>
      <p:pic>
        <p:nvPicPr>
          <p:cNvPr id="15" name="Picture 14"/>
          <p:cNvPicPr>
            <a:picLocks noChangeAspect="1"/>
          </p:cNvPicPr>
          <p:nvPr/>
        </p:nvPicPr>
        <p:blipFill>
          <a:blip r:embed="rId3">
            <a:duotone>
              <a:schemeClr val="bg2">
                <a:shade val="45000"/>
                <a:satMod val="135000"/>
              </a:schemeClr>
              <a:prstClr val="white"/>
            </a:duotone>
          </a:blip>
          <a:stretch>
            <a:fillRect/>
          </a:stretch>
        </p:blipFill>
        <p:spPr>
          <a:xfrm>
            <a:off x="2082905" y="3145203"/>
            <a:ext cx="2019809" cy="2023110"/>
          </a:xfrm>
          <a:prstGeom prst="rect">
            <a:avLst/>
          </a:prstGeom>
        </p:spPr>
      </p:pic>
    </p:spTree>
    <p:extLst>
      <p:ext uri="{BB962C8B-B14F-4D97-AF65-F5344CB8AC3E}">
        <p14:creationId xmlns:p14="http://schemas.microsoft.com/office/powerpoint/2010/main" val="27477719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a:stretch/>
        </p:blipFill>
        <p:spPr>
          <a:xfrm>
            <a:off x="765406" y="1184003"/>
            <a:ext cx="2804340" cy="5608681"/>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a:stretch/>
        </p:blipFill>
        <p:spPr>
          <a:xfrm>
            <a:off x="5448462" y="1212004"/>
            <a:ext cx="2824843" cy="5608681"/>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
        <p:nvSpPr>
          <p:cNvPr id="15" name="Rectangle 14">
            <a:extLst>
              <a:ext uri="{FF2B5EF4-FFF2-40B4-BE49-F238E27FC236}">
                <a16:creationId xmlns:a16="http://schemas.microsoft.com/office/drawing/2014/main" id="{82D16FCF-4AC7-2142-BFB4-9F35883A9634}"/>
              </a:ext>
            </a:extLst>
          </p:cNvPr>
          <p:cNvSpPr/>
          <p:nvPr/>
        </p:nvSpPr>
        <p:spPr>
          <a:xfrm>
            <a:off x="389848"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Expectancies</a:t>
            </a:r>
          </a:p>
        </p:txBody>
      </p:sp>
      <p:sp>
        <p:nvSpPr>
          <p:cNvPr id="16" name="Rectangle 15">
            <a:extLst>
              <a:ext uri="{FF2B5EF4-FFF2-40B4-BE49-F238E27FC236}">
                <a16:creationId xmlns:a16="http://schemas.microsoft.com/office/drawing/2014/main" id="{A548E9E5-C2D2-C243-B4DA-C26AA4CA59FE}"/>
              </a:ext>
            </a:extLst>
          </p:cNvPr>
          <p:cNvSpPr/>
          <p:nvPr/>
        </p:nvSpPr>
        <p:spPr>
          <a:xfrm>
            <a:off x="5032084"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State Expression</a:t>
            </a:r>
          </a:p>
        </p:txBody>
      </p:sp>
    </p:spTree>
    <p:extLst>
      <p:ext uri="{BB962C8B-B14F-4D97-AF65-F5344CB8AC3E}">
        <p14:creationId xmlns:p14="http://schemas.microsoft.com/office/powerpoint/2010/main" val="3497346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9" name="Picture 8">
            <a:extLst>
              <a:ext uri="{FF2B5EF4-FFF2-40B4-BE49-F238E27FC236}">
                <a16:creationId xmlns:a16="http://schemas.microsoft.com/office/drawing/2014/main" id="{196568B6-7B47-9D4B-AFF8-35A55558D05F}"/>
              </a:ext>
            </a:extLst>
          </p:cNvPr>
          <p:cNvPicPr>
            <a:picLocks noChangeAspect="1"/>
          </p:cNvPicPr>
          <p:nvPr/>
        </p:nvPicPr>
        <p:blipFill>
          <a:blip r:embed="rId3"/>
          <a:stretch>
            <a:fillRect/>
          </a:stretch>
        </p:blipFill>
        <p:spPr>
          <a:xfrm>
            <a:off x="0" y="1772557"/>
            <a:ext cx="9144000" cy="4064000"/>
          </a:xfrm>
          <a:prstGeom prst="rect">
            <a:avLst/>
          </a:prstGeom>
        </p:spPr>
      </p:pic>
      <p:sp>
        <p:nvSpPr>
          <p:cNvPr id="10" name="Rectangle 9">
            <a:extLst>
              <a:ext uri="{FF2B5EF4-FFF2-40B4-BE49-F238E27FC236}">
                <a16:creationId xmlns:a16="http://schemas.microsoft.com/office/drawing/2014/main" id="{783929C4-7B65-7E4E-8D3F-019AB87E1446}"/>
              </a:ext>
            </a:extLst>
          </p:cNvPr>
          <p:cNvSpPr/>
          <p:nvPr/>
        </p:nvSpPr>
        <p:spPr>
          <a:xfrm>
            <a:off x="6286500" y="2139043"/>
            <a:ext cx="898071" cy="3559628"/>
          </a:xfrm>
          <a:prstGeom prst="rect">
            <a:avLst/>
          </a:prstGeom>
          <a:solidFill>
            <a:srgbClr val="FFFF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2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10" name="Picture 9">
            <a:extLst>
              <a:ext uri="{FF2B5EF4-FFF2-40B4-BE49-F238E27FC236}">
                <a16:creationId xmlns:a16="http://schemas.microsoft.com/office/drawing/2014/main" id="{0D641521-7B27-F948-840C-C8C4D088849D}"/>
              </a:ext>
            </a:extLst>
          </p:cNvPr>
          <p:cNvPicPr>
            <a:picLocks noChangeAspect="1"/>
          </p:cNvPicPr>
          <p:nvPr/>
        </p:nvPicPr>
        <p:blipFill rotWithShape="1">
          <a:blip r:embed="rId3"/>
          <a:srcRect t="63328" r="666" b="26003"/>
          <a:stretch/>
        </p:blipFill>
        <p:spPr>
          <a:xfrm>
            <a:off x="855156" y="2835797"/>
            <a:ext cx="7053119" cy="1515000"/>
          </a:xfrm>
          <a:prstGeom prst="rect">
            <a:avLst/>
          </a:prstGeom>
        </p:spPr>
      </p:pic>
      <p:pic>
        <p:nvPicPr>
          <p:cNvPr id="11" name="Picture 10">
            <a:extLst>
              <a:ext uri="{FF2B5EF4-FFF2-40B4-BE49-F238E27FC236}">
                <a16:creationId xmlns:a16="http://schemas.microsoft.com/office/drawing/2014/main" id="{54972870-D8C9-BA40-91C0-E47BDA890A2A}"/>
              </a:ext>
            </a:extLst>
          </p:cNvPr>
          <p:cNvPicPr>
            <a:picLocks noChangeAspect="1"/>
          </p:cNvPicPr>
          <p:nvPr/>
        </p:nvPicPr>
        <p:blipFill rotWithShape="1">
          <a:blip r:embed="rId3"/>
          <a:srcRect t="94466"/>
          <a:stretch/>
        </p:blipFill>
        <p:spPr>
          <a:xfrm>
            <a:off x="855157" y="4272897"/>
            <a:ext cx="7099710" cy="780649"/>
          </a:xfrm>
          <a:prstGeom prst="rect">
            <a:avLst/>
          </a:prstGeom>
        </p:spPr>
      </p:pic>
      <p:pic>
        <p:nvPicPr>
          <p:cNvPr id="12" name="Picture 11">
            <a:extLst>
              <a:ext uri="{FF2B5EF4-FFF2-40B4-BE49-F238E27FC236}">
                <a16:creationId xmlns:a16="http://schemas.microsoft.com/office/drawing/2014/main" id="{41356E07-B4C0-524D-9C46-FF80151E0066}"/>
              </a:ext>
            </a:extLst>
          </p:cNvPr>
          <p:cNvPicPr>
            <a:picLocks noChangeAspect="1"/>
          </p:cNvPicPr>
          <p:nvPr/>
        </p:nvPicPr>
        <p:blipFill rotWithShape="1">
          <a:blip r:embed="rId3"/>
          <a:srcRect l="16923" t="52152" r="39106" b="36833"/>
          <a:stretch/>
        </p:blipFill>
        <p:spPr>
          <a:xfrm>
            <a:off x="3108531" y="5147798"/>
            <a:ext cx="3101249" cy="1553751"/>
          </a:xfrm>
          <a:prstGeom prst="rect">
            <a:avLst/>
          </a:prstGeom>
        </p:spPr>
      </p:pic>
      <p:sp>
        <p:nvSpPr>
          <p:cNvPr id="18" name="Up Arrow 17">
            <a:extLst>
              <a:ext uri="{FF2B5EF4-FFF2-40B4-BE49-F238E27FC236}">
                <a16:creationId xmlns:a16="http://schemas.microsoft.com/office/drawing/2014/main" id="{77FDA7DB-0988-2943-B2A6-DF3CD42F17DA}"/>
              </a:ext>
            </a:extLst>
          </p:cNvPr>
          <p:cNvSpPr/>
          <p:nvPr/>
        </p:nvSpPr>
        <p:spPr>
          <a:xfrm rot="2169395">
            <a:off x="4386198" y="3723328"/>
            <a:ext cx="226403" cy="1693798"/>
          </a:xfrm>
          <a:prstGeom prst="upArrow">
            <a:avLst>
              <a:gd name="adj1" fmla="val 18622"/>
              <a:gd name="adj2" fmla="val 9658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635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ext uri="{D42A27DB-BD31-4B8C-83A1-F6EECF244321}">
                <p14:modId xmlns:p14="http://schemas.microsoft.com/office/powerpoint/2010/main" val="305530324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995401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914C8B-BB89-3745-8113-B4E1EAE16768}"/>
              </a:ext>
            </a:extLst>
          </p:cNvPr>
          <p:cNvPicPr>
            <a:picLocks noChangeAspect="1"/>
          </p:cNvPicPr>
          <p:nvPr/>
        </p:nvPicPr>
        <p:blipFill>
          <a:blip r:embed="rId3"/>
          <a:stretch>
            <a:fillRect/>
          </a:stretch>
        </p:blipFill>
        <p:spPr>
          <a:xfrm>
            <a:off x="5353683" y="1359699"/>
            <a:ext cx="2668479" cy="5336958"/>
          </a:xfrm>
          <a:prstGeom prst="rect">
            <a:avLst/>
          </a:prstGeom>
        </p:spPr>
      </p:pic>
      <p:pic>
        <p:nvPicPr>
          <p:cNvPr id="4" name="Picture 3">
            <a:extLst>
              <a:ext uri="{FF2B5EF4-FFF2-40B4-BE49-F238E27FC236}">
                <a16:creationId xmlns:a16="http://schemas.microsoft.com/office/drawing/2014/main" id="{2E5C89A3-354A-1046-B762-53270DC64709}"/>
              </a:ext>
            </a:extLst>
          </p:cNvPr>
          <p:cNvPicPr>
            <a:picLocks noChangeAspect="1"/>
          </p:cNvPicPr>
          <p:nvPr/>
        </p:nvPicPr>
        <p:blipFill>
          <a:blip r:embed="rId4"/>
          <a:stretch>
            <a:fillRect/>
          </a:stretch>
        </p:blipFill>
        <p:spPr>
          <a:xfrm>
            <a:off x="1130935" y="1158556"/>
            <a:ext cx="2849722" cy="5699444"/>
          </a:xfrm>
          <a:prstGeom prst="rect">
            <a:avLst/>
          </a:prstGeom>
        </p:spPr>
      </p:pic>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619476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565420-C855-194E-9E3C-CA5A350D3F80}"/>
              </a:ext>
            </a:extLst>
          </p:cNvPr>
          <p:cNvPicPr>
            <a:picLocks noChangeAspect="1"/>
          </p:cNvPicPr>
          <p:nvPr/>
        </p:nvPicPr>
        <p:blipFill>
          <a:blip r:embed="rId3"/>
          <a:stretch>
            <a:fillRect/>
          </a:stretch>
        </p:blipFill>
        <p:spPr>
          <a:xfrm>
            <a:off x="5353685" y="1360487"/>
            <a:ext cx="2668479" cy="5336958"/>
          </a:xfrm>
          <a:prstGeom prst="rect">
            <a:avLst/>
          </a:prstGeom>
        </p:spPr>
      </p:pic>
      <p:pic>
        <p:nvPicPr>
          <p:cNvPr id="7" name="Picture 6">
            <a:extLst>
              <a:ext uri="{FF2B5EF4-FFF2-40B4-BE49-F238E27FC236}">
                <a16:creationId xmlns:a16="http://schemas.microsoft.com/office/drawing/2014/main" id="{F4F9AC64-2020-864D-B830-61AF68CB68A5}"/>
              </a:ext>
            </a:extLst>
          </p:cNvPr>
          <p:cNvPicPr>
            <a:picLocks noChangeAspect="1"/>
          </p:cNvPicPr>
          <p:nvPr/>
        </p:nvPicPr>
        <p:blipFill>
          <a:blip r:embed="rId4"/>
          <a:stretch>
            <a:fillRect/>
          </a:stretch>
        </p:blipFill>
        <p:spPr>
          <a:xfrm>
            <a:off x="1130935" y="1158557"/>
            <a:ext cx="2849721" cy="5699443"/>
          </a:xfrm>
          <a:prstGeom prst="rect">
            <a:avLst/>
          </a:prstGeom>
        </p:spPr>
      </p:pic>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3167002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EBE5C72-79A6-BE44-84D4-662595E05F5C}"/>
              </a:ext>
            </a:extLst>
          </p:cNvPr>
          <p:cNvPicPr>
            <a:picLocks noChangeAspect="1"/>
          </p:cNvPicPr>
          <p:nvPr/>
        </p:nvPicPr>
        <p:blipFill>
          <a:blip r:embed="rId3"/>
          <a:stretch>
            <a:fillRect/>
          </a:stretch>
        </p:blipFill>
        <p:spPr>
          <a:xfrm>
            <a:off x="0" y="1535053"/>
            <a:ext cx="8443913" cy="4221956"/>
          </a:xfrm>
          <a:prstGeom prst="rect">
            <a:avLst/>
          </a:prstGeom>
        </p:spPr>
      </p:pic>
      <p:graphicFrame>
        <p:nvGraphicFramePr>
          <p:cNvPr id="12" name="Table 11">
            <a:extLst>
              <a:ext uri="{FF2B5EF4-FFF2-40B4-BE49-F238E27FC236}">
                <a16:creationId xmlns:a16="http://schemas.microsoft.com/office/drawing/2014/main" id="{1FB705C2-706A-B943-A4BB-409AEAD16DBC}"/>
              </a:ext>
            </a:extLst>
          </p:cNvPr>
          <p:cNvGraphicFramePr>
            <a:graphicFrameLocks noGrp="1"/>
          </p:cNvGraphicFramePr>
          <p:nvPr>
            <p:extLst>
              <p:ext uri="{D42A27DB-BD31-4B8C-83A1-F6EECF244321}">
                <p14:modId xmlns:p14="http://schemas.microsoft.com/office/powerpoint/2010/main" val="2923226623"/>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4" name="Rectangle 3">
            <a:extLst>
              <a:ext uri="{FF2B5EF4-FFF2-40B4-BE49-F238E27FC236}">
                <a16:creationId xmlns:a16="http://schemas.microsoft.com/office/drawing/2014/main" id="{E33A07CB-F254-0E44-8294-3FED65C6C76A}"/>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5" name="TextBox 4">
            <a:extLst>
              <a:ext uri="{FF2B5EF4-FFF2-40B4-BE49-F238E27FC236}">
                <a16:creationId xmlns:a16="http://schemas.microsoft.com/office/drawing/2014/main" id="{370720BC-3927-4245-8F83-E5A6DE928528}"/>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1614185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B05CD95-940A-C94F-A648-F03E76AFE862}"/>
              </a:ext>
            </a:extLst>
          </p:cNvPr>
          <p:cNvGraphicFramePr>
            <a:graphicFrameLocks noGrp="1"/>
          </p:cNvGraphicFramePr>
          <p:nvPr>
            <p:extLst>
              <p:ext uri="{D42A27DB-BD31-4B8C-83A1-F6EECF244321}">
                <p14:modId xmlns:p14="http://schemas.microsoft.com/office/powerpoint/2010/main" val="1490101395"/>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1D4C7DFC-4BEF-A548-A958-3FD9F98ABCFB}"/>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Forms of Dynamics</a:t>
            </a:r>
          </a:p>
        </p:txBody>
      </p:sp>
      <p:pic>
        <p:nvPicPr>
          <p:cNvPr id="6" name="Picture 5">
            <a:extLst>
              <a:ext uri="{FF2B5EF4-FFF2-40B4-BE49-F238E27FC236}">
                <a16:creationId xmlns:a16="http://schemas.microsoft.com/office/drawing/2014/main" id="{D58DF4B0-964A-694F-914E-F5953DA01BAF}"/>
              </a:ext>
            </a:extLst>
          </p:cNvPr>
          <p:cNvPicPr>
            <a:picLocks noChangeAspect="1"/>
          </p:cNvPicPr>
          <p:nvPr/>
        </p:nvPicPr>
        <p:blipFill>
          <a:blip r:embed="rId2"/>
          <a:stretch>
            <a:fillRect/>
          </a:stretch>
        </p:blipFill>
        <p:spPr>
          <a:xfrm>
            <a:off x="771525" y="1066697"/>
            <a:ext cx="7629525" cy="5388023"/>
          </a:xfrm>
          <a:prstGeom prst="rect">
            <a:avLst/>
          </a:prstGeom>
        </p:spPr>
      </p:pic>
      <p:sp>
        <p:nvSpPr>
          <p:cNvPr id="7" name="TextBox 6">
            <a:extLst>
              <a:ext uri="{FF2B5EF4-FFF2-40B4-BE49-F238E27FC236}">
                <a16:creationId xmlns:a16="http://schemas.microsoft.com/office/drawing/2014/main" id="{5193D1A0-2AB1-9249-BC61-51879ED2943E}"/>
              </a:ext>
            </a:extLst>
          </p:cNvPr>
          <p:cNvSpPr txBox="1"/>
          <p:nvPr/>
        </p:nvSpPr>
        <p:spPr>
          <a:xfrm>
            <a:off x="4743450" y="6332252"/>
            <a:ext cx="4929189" cy="369332"/>
          </a:xfrm>
          <a:prstGeom prst="rect">
            <a:avLst/>
          </a:prstGeom>
          <a:noFill/>
        </p:spPr>
        <p:txBody>
          <a:bodyPr wrap="square" rtlCol="0">
            <a:spAutoFit/>
          </a:bodyPr>
          <a:lstStyle/>
          <a:p>
            <a:r>
              <a:rPr lang="en-US" dirty="0"/>
              <a:t>Krone, Albers, </a:t>
            </a:r>
            <a:r>
              <a:rPr lang="en-US" dirty="0" err="1"/>
              <a:t>Kuppens</a:t>
            </a:r>
            <a:r>
              <a:rPr lang="en-US" dirty="0"/>
              <a:t>, &amp; Timmerman (2017)</a:t>
            </a:r>
          </a:p>
        </p:txBody>
      </p:sp>
    </p:spTree>
    <p:extLst>
      <p:ext uri="{BB962C8B-B14F-4D97-AF65-F5344CB8AC3E}">
        <p14:creationId xmlns:p14="http://schemas.microsoft.com/office/powerpoint/2010/main" val="3165846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ext uri="{D42A27DB-BD31-4B8C-83A1-F6EECF244321}">
                <p14:modId xmlns:p14="http://schemas.microsoft.com/office/powerpoint/2010/main" val="2684252885"/>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3677199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spTree>
    <p:extLst>
      <p:ext uri="{BB962C8B-B14F-4D97-AF65-F5344CB8AC3E}">
        <p14:creationId xmlns:p14="http://schemas.microsoft.com/office/powerpoint/2010/main" val="312002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B76CD14-0A47-DD45-9A44-B5F37F21A7D4}"/>
              </a:ext>
            </a:extLst>
          </p:cNvPr>
          <p:cNvSpPr txBox="1"/>
          <p:nvPr/>
        </p:nvSpPr>
        <p:spPr>
          <a:xfrm>
            <a:off x="2374787" y="3788098"/>
            <a:ext cx="4394426" cy="2862322"/>
          </a:xfrm>
          <a:prstGeom prst="rect">
            <a:avLst/>
          </a:prstGeom>
          <a:noFill/>
        </p:spPr>
        <p:txBody>
          <a:bodyPr wrap="square" numCol="2" rtlCol="0">
            <a:spAutoFit/>
          </a:bodyPr>
          <a:lstStyle/>
          <a:p>
            <a:r>
              <a:rPr lang="en-US" b="1" dirty="0"/>
              <a:t>Rude</a:t>
            </a:r>
          </a:p>
          <a:p>
            <a:r>
              <a:rPr lang="en-US" b="1" dirty="0"/>
              <a:t>Quiet</a:t>
            </a:r>
          </a:p>
          <a:p>
            <a:r>
              <a:rPr lang="en-US" b="1" dirty="0"/>
              <a:t>Lazy</a:t>
            </a:r>
          </a:p>
          <a:p>
            <a:r>
              <a:rPr lang="en-US" b="1" dirty="0"/>
              <a:t>Relaxed</a:t>
            </a:r>
          </a:p>
          <a:p>
            <a:r>
              <a:rPr lang="en-US" b="1" dirty="0"/>
              <a:t>Depressed</a:t>
            </a:r>
          </a:p>
          <a:p>
            <a:r>
              <a:rPr lang="en-US" b="1" dirty="0"/>
              <a:t>Outgoing</a:t>
            </a:r>
          </a:p>
          <a:p>
            <a:r>
              <a:rPr lang="en-US" b="1" dirty="0"/>
              <a:t>Kind</a:t>
            </a:r>
          </a:p>
          <a:p>
            <a:r>
              <a:rPr lang="en-US" b="1" dirty="0"/>
              <a:t>Reliable</a:t>
            </a:r>
          </a:p>
          <a:p>
            <a:r>
              <a:rPr lang="en-US" b="1" dirty="0"/>
              <a:t>Worried</a:t>
            </a:r>
          </a:p>
          <a:p>
            <a:endParaRPr lang="en-US" b="1" dirty="0"/>
          </a:p>
          <a:p>
            <a:r>
              <a:rPr lang="en-US" b="1" dirty="0"/>
              <a:t>Academic Motivation</a:t>
            </a:r>
          </a:p>
          <a:p>
            <a:r>
              <a:rPr lang="en-US" b="1" dirty="0"/>
              <a:t>Around Others</a:t>
            </a:r>
          </a:p>
          <a:p>
            <a:r>
              <a:rPr lang="en-US" b="1" dirty="0"/>
              <a:t>Connected</a:t>
            </a:r>
          </a:p>
          <a:p>
            <a:r>
              <a:rPr lang="en-US" b="1" dirty="0"/>
              <a:t>Positive Emotion</a:t>
            </a:r>
          </a:p>
          <a:p>
            <a:r>
              <a:rPr lang="en-US" b="1" dirty="0"/>
              <a:t>Negative Emotion</a:t>
            </a:r>
          </a:p>
          <a:p>
            <a:r>
              <a:rPr lang="en-US" b="1" dirty="0"/>
              <a:t>Authenticity</a:t>
            </a:r>
          </a:p>
          <a:p>
            <a:r>
              <a:rPr lang="en-US" b="1" dirty="0"/>
              <a:t>Self-Esteem</a:t>
            </a:r>
          </a:p>
          <a:p>
            <a:r>
              <a:rPr lang="en-US" b="1" dirty="0"/>
              <a:t>Happiness</a:t>
            </a:r>
          </a:p>
          <a:p>
            <a:r>
              <a:rPr lang="en-US" b="1" dirty="0"/>
              <a:t>Loneliness</a:t>
            </a:r>
          </a:p>
        </p:txBody>
      </p:sp>
      <p:sp>
        <p:nvSpPr>
          <p:cNvPr id="10" name="Rectangle 9">
            <a:extLst>
              <a:ext uri="{FF2B5EF4-FFF2-40B4-BE49-F238E27FC236}">
                <a16:creationId xmlns:a16="http://schemas.microsoft.com/office/drawing/2014/main" id="{AB75B93F-E683-FE44-BFFE-3926B77BF748}"/>
              </a:ext>
            </a:extLst>
          </p:cNvPr>
          <p:cNvSpPr/>
          <p:nvPr/>
        </p:nvSpPr>
        <p:spPr>
          <a:xfrm>
            <a:off x="2241797" y="3356743"/>
            <a:ext cx="1877785" cy="38250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1" name="Rectangle 10">
            <a:extLst>
              <a:ext uri="{FF2B5EF4-FFF2-40B4-BE49-F238E27FC236}">
                <a16:creationId xmlns:a16="http://schemas.microsoft.com/office/drawing/2014/main" id="{F957477C-9FFB-6B4E-8EB1-251776703B39}"/>
              </a:ext>
            </a:extLst>
          </p:cNvPr>
          <p:cNvSpPr/>
          <p:nvPr/>
        </p:nvSpPr>
        <p:spPr>
          <a:xfrm>
            <a:off x="4496160" y="3314703"/>
            <a:ext cx="2056380" cy="42454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Cognitive Affective</a:t>
            </a:r>
          </a:p>
        </p:txBody>
      </p:sp>
    </p:spTree>
    <p:extLst>
      <p:ext uri="{BB962C8B-B14F-4D97-AF65-F5344CB8AC3E}">
        <p14:creationId xmlns:p14="http://schemas.microsoft.com/office/powerpoint/2010/main" val="3746554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4" name="Rectangle 23">
            <a:extLst>
              <a:ext uri="{FF2B5EF4-FFF2-40B4-BE49-F238E27FC236}">
                <a16:creationId xmlns:a16="http://schemas.microsoft.com/office/drawing/2014/main" id="{F4F88653-8E99-1147-9F99-2AF825639079}"/>
              </a:ext>
            </a:extLst>
          </p:cNvPr>
          <p:cNvSpPr/>
          <p:nvPr/>
        </p:nvSpPr>
        <p:spPr>
          <a:xfrm>
            <a:off x="152400" y="2832250"/>
            <a:ext cx="28051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pic>
        <p:nvPicPr>
          <p:cNvPr id="4" name="Picture 3">
            <a:extLst>
              <a:ext uri="{FF2B5EF4-FFF2-40B4-BE49-F238E27FC236}">
                <a16:creationId xmlns:a16="http://schemas.microsoft.com/office/drawing/2014/main" id="{97AAA3D5-2CD0-5342-94D3-30DF0D172083}"/>
              </a:ext>
            </a:extLst>
          </p:cNvPr>
          <p:cNvPicPr>
            <a:picLocks noChangeAspect="1"/>
          </p:cNvPicPr>
          <p:nvPr/>
        </p:nvPicPr>
        <p:blipFill>
          <a:blip r:embed="rId4"/>
          <a:stretch>
            <a:fillRect/>
          </a:stretch>
        </p:blipFill>
        <p:spPr>
          <a:xfrm>
            <a:off x="2979228" y="2869326"/>
            <a:ext cx="5641882" cy="1747564"/>
          </a:xfrm>
          <a:prstGeom prst="rect">
            <a:avLst/>
          </a:prstGeom>
        </p:spPr>
      </p:pic>
    </p:spTree>
    <p:extLst>
      <p:ext uri="{BB962C8B-B14F-4D97-AF65-F5344CB8AC3E}">
        <p14:creationId xmlns:p14="http://schemas.microsoft.com/office/powerpoint/2010/main" val="1142889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4" name="Rectangle 23">
            <a:extLst>
              <a:ext uri="{FF2B5EF4-FFF2-40B4-BE49-F238E27FC236}">
                <a16:creationId xmlns:a16="http://schemas.microsoft.com/office/drawing/2014/main" id="{F4F88653-8E99-1147-9F99-2AF825639079}"/>
              </a:ext>
            </a:extLst>
          </p:cNvPr>
          <p:cNvSpPr/>
          <p:nvPr/>
        </p:nvSpPr>
        <p:spPr>
          <a:xfrm>
            <a:off x="152400" y="2832250"/>
            <a:ext cx="28051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5" name="Rectangle 24">
            <a:extLst>
              <a:ext uri="{FF2B5EF4-FFF2-40B4-BE49-F238E27FC236}">
                <a16:creationId xmlns:a16="http://schemas.microsoft.com/office/drawing/2014/main" id="{1780930D-7291-8747-AE46-C6DFDD8A2C2A}"/>
              </a:ext>
            </a:extLst>
          </p:cNvPr>
          <p:cNvSpPr/>
          <p:nvPr/>
        </p:nvSpPr>
        <p:spPr>
          <a:xfrm>
            <a:off x="152400" y="4793453"/>
            <a:ext cx="2805113" cy="18207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sp>
        <p:nvSpPr>
          <p:cNvPr id="9" name="Rectangle 8">
            <a:extLst>
              <a:ext uri="{FF2B5EF4-FFF2-40B4-BE49-F238E27FC236}">
                <a16:creationId xmlns:a16="http://schemas.microsoft.com/office/drawing/2014/main" id="{598CC7D2-DA5B-4849-A719-94D6CCE6530D}"/>
              </a:ext>
            </a:extLst>
          </p:cNvPr>
          <p:cNvSpPr/>
          <p:nvPr/>
        </p:nvSpPr>
        <p:spPr>
          <a:xfrm>
            <a:off x="3360637" y="479345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0" name="Rectangle 9">
            <a:extLst>
              <a:ext uri="{FF2B5EF4-FFF2-40B4-BE49-F238E27FC236}">
                <a16:creationId xmlns:a16="http://schemas.microsoft.com/office/drawing/2014/main" id="{C94D7412-5D1D-DD4B-AF45-19B390C53F1B}"/>
              </a:ext>
            </a:extLst>
          </p:cNvPr>
          <p:cNvSpPr/>
          <p:nvPr/>
        </p:nvSpPr>
        <p:spPr>
          <a:xfrm>
            <a:off x="3360637" y="5799772"/>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1" name="Rectangle 10">
            <a:extLst>
              <a:ext uri="{FF2B5EF4-FFF2-40B4-BE49-F238E27FC236}">
                <a16:creationId xmlns:a16="http://schemas.microsoft.com/office/drawing/2014/main" id="{93796239-BFD9-F345-8CE8-5F8A80287D60}"/>
              </a:ext>
            </a:extLst>
          </p:cNvPr>
          <p:cNvSpPr/>
          <p:nvPr/>
        </p:nvSpPr>
        <p:spPr>
          <a:xfrm>
            <a:off x="6543675" y="4790599"/>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2" name="Rectangle 11">
            <a:extLst>
              <a:ext uri="{FF2B5EF4-FFF2-40B4-BE49-F238E27FC236}">
                <a16:creationId xmlns:a16="http://schemas.microsoft.com/office/drawing/2014/main" id="{E9FD2D3B-7F11-4B48-9C8F-0EC1D3A0AFCA}"/>
              </a:ext>
            </a:extLst>
          </p:cNvPr>
          <p:cNvSpPr/>
          <p:nvPr/>
        </p:nvSpPr>
        <p:spPr>
          <a:xfrm>
            <a:off x="6543675" y="5799772"/>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pic>
        <p:nvPicPr>
          <p:cNvPr id="14" name="Picture 13">
            <a:extLst>
              <a:ext uri="{FF2B5EF4-FFF2-40B4-BE49-F238E27FC236}">
                <a16:creationId xmlns:a16="http://schemas.microsoft.com/office/drawing/2014/main" id="{64A8EB24-355F-1E48-BF69-5CB6E6711C85}"/>
              </a:ext>
            </a:extLst>
          </p:cNvPr>
          <p:cNvPicPr>
            <a:picLocks noChangeAspect="1"/>
          </p:cNvPicPr>
          <p:nvPr/>
        </p:nvPicPr>
        <p:blipFill>
          <a:blip r:embed="rId4"/>
          <a:stretch>
            <a:fillRect/>
          </a:stretch>
        </p:blipFill>
        <p:spPr>
          <a:xfrm>
            <a:off x="2979228" y="2869326"/>
            <a:ext cx="5641882" cy="1747564"/>
          </a:xfrm>
          <a:prstGeom prst="rect">
            <a:avLst/>
          </a:prstGeom>
        </p:spPr>
      </p:pic>
    </p:spTree>
    <p:extLst>
      <p:ext uri="{BB962C8B-B14F-4D97-AF65-F5344CB8AC3E}">
        <p14:creationId xmlns:p14="http://schemas.microsoft.com/office/powerpoint/2010/main" val="426862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51082F-10EE-B941-960B-3190785A659D}"/>
              </a:ext>
            </a:extLst>
          </p:cNvPr>
          <p:cNvSpPr/>
          <p:nvPr/>
        </p:nvSpPr>
        <p:spPr>
          <a:xfrm>
            <a:off x="79862"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8" name="Rectangle 7">
            <a:extLst>
              <a:ext uri="{FF2B5EF4-FFF2-40B4-BE49-F238E27FC236}">
                <a16:creationId xmlns:a16="http://schemas.microsoft.com/office/drawing/2014/main" id="{1DEADF3A-7F2A-7C47-95CE-206042705A29}"/>
              </a:ext>
            </a:extLst>
          </p:cNvPr>
          <p:cNvSpPr/>
          <p:nvPr/>
        </p:nvSpPr>
        <p:spPr>
          <a:xfrm>
            <a:off x="5034278"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9" name="Rectangle 8">
            <a:extLst>
              <a:ext uri="{FF2B5EF4-FFF2-40B4-BE49-F238E27FC236}">
                <a16:creationId xmlns:a16="http://schemas.microsoft.com/office/drawing/2014/main" id="{2A8E95B1-CB5C-E446-B98E-7ECBF9EFABEE}"/>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1" name="Rectangle 10">
            <a:extLst>
              <a:ext uri="{FF2B5EF4-FFF2-40B4-BE49-F238E27FC236}">
                <a16:creationId xmlns:a16="http://schemas.microsoft.com/office/drawing/2014/main" id="{9CB9FDED-E7DD-DA4B-8693-17F7AEE22E81}"/>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1" name="Left Bracket 20">
            <a:extLst>
              <a:ext uri="{FF2B5EF4-FFF2-40B4-BE49-F238E27FC236}">
                <a16:creationId xmlns:a16="http://schemas.microsoft.com/office/drawing/2014/main" id="{A001284B-1390-DA42-A7B2-1B2010DC6400}"/>
              </a:ext>
            </a:extLst>
          </p:cNvPr>
          <p:cNvSpPr/>
          <p:nvPr/>
        </p:nvSpPr>
        <p:spPr>
          <a:xfrm rot="5400000">
            <a:off x="1748895" y="815280"/>
            <a:ext cx="217101" cy="2581735"/>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20DB1067-186B-7D46-94A9-80DF887CAC52}"/>
              </a:ext>
            </a:extLst>
          </p:cNvPr>
          <p:cNvSpPr/>
          <p:nvPr/>
        </p:nvSpPr>
        <p:spPr>
          <a:xfrm>
            <a:off x="1202350" y="1635791"/>
            <a:ext cx="1310190" cy="342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hours</a:t>
            </a:r>
          </a:p>
        </p:txBody>
      </p:sp>
    </p:spTree>
    <p:extLst>
      <p:ext uri="{BB962C8B-B14F-4D97-AF65-F5344CB8AC3E}">
        <p14:creationId xmlns:p14="http://schemas.microsoft.com/office/powerpoint/2010/main" val="151795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7" grpId="0" animBg="1"/>
      <p:bldP spid="17" grpId="0" animBg="1"/>
      <p:bldP spid="18" grpId="0" animBg="1"/>
      <p:bldP spid="19" grpId="0" animBg="1"/>
      <p:bldP spid="21" grpId="0" animBg="1"/>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4" name="Left Bracket 23">
            <a:extLst>
              <a:ext uri="{FF2B5EF4-FFF2-40B4-BE49-F238E27FC236}">
                <a16:creationId xmlns:a16="http://schemas.microsoft.com/office/drawing/2014/main" id="{BF3EF98F-3FFD-4E41-9547-267ECA1AA29E}"/>
              </a:ext>
            </a:extLst>
          </p:cNvPr>
          <p:cNvSpPr/>
          <p:nvPr/>
        </p:nvSpPr>
        <p:spPr>
          <a:xfrm rot="5400000">
            <a:off x="3084619" y="-520445"/>
            <a:ext cx="184679" cy="5220764"/>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2ACC3C0-C637-2443-BCBA-795ED0022640}"/>
              </a:ext>
            </a:extLst>
          </p:cNvPr>
          <p:cNvSpPr/>
          <p:nvPr/>
        </p:nvSpPr>
        <p:spPr>
          <a:xfrm>
            <a:off x="2433766" y="1597533"/>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27" name="Rectangle 26">
            <a:extLst>
              <a:ext uri="{FF2B5EF4-FFF2-40B4-BE49-F238E27FC236}">
                <a16:creationId xmlns:a16="http://schemas.microsoft.com/office/drawing/2014/main" id="{1200485C-EE5D-3A40-8CDD-F1BA79D78825}"/>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28" name="Rectangle 27">
            <a:extLst>
              <a:ext uri="{FF2B5EF4-FFF2-40B4-BE49-F238E27FC236}">
                <a16:creationId xmlns:a16="http://schemas.microsoft.com/office/drawing/2014/main" id="{1FF1047C-E2D7-9949-91EF-0A5459F8FC92}"/>
              </a:ext>
            </a:extLst>
          </p:cNvPr>
          <p:cNvSpPr/>
          <p:nvPr/>
        </p:nvSpPr>
        <p:spPr>
          <a:xfrm>
            <a:off x="5034278"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9" name="Rectangle 28">
            <a:extLst>
              <a:ext uri="{FF2B5EF4-FFF2-40B4-BE49-F238E27FC236}">
                <a16:creationId xmlns:a16="http://schemas.microsoft.com/office/drawing/2014/main" id="{51ECAED2-5C08-EC41-BC8F-A47A946DA272}"/>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sp>
        <p:nvSpPr>
          <p:cNvPr id="14" name="Rectangle 13">
            <a:extLst>
              <a:ext uri="{FF2B5EF4-FFF2-40B4-BE49-F238E27FC236}">
                <a16:creationId xmlns:a16="http://schemas.microsoft.com/office/drawing/2014/main" id="{6B43DD99-F035-4D4A-80ED-F9A1F1EA9896}"/>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Tree>
    <p:extLst>
      <p:ext uri="{BB962C8B-B14F-4D97-AF65-F5344CB8AC3E}">
        <p14:creationId xmlns:p14="http://schemas.microsoft.com/office/powerpoint/2010/main" val="2816096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E4DF8463-8546-ED42-8DAF-F6AFD9ACAE01}"/>
              </a:ext>
            </a:extLst>
          </p:cNvPr>
          <p:cNvSpPr/>
          <p:nvPr/>
        </p:nvSpPr>
        <p:spPr>
          <a:xfrm rot="16200000">
            <a:off x="1540771" y="1633366"/>
            <a:ext cx="307684" cy="2236078"/>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A4285288-94C8-474D-9216-0E99FB4D77D4}"/>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87A568E1-66CB-6A40-B996-E61816B8EC8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20" name="Rectangle 19">
            <a:extLst>
              <a:ext uri="{FF2B5EF4-FFF2-40B4-BE49-F238E27FC236}">
                <a16:creationId xmlns:a16="http://schemas.microsoft.com/office/drawing/2014/main" id="{E55C983B-3278-3C4E-B0CA-132A22AD7052}"/>
              </a:ext>
            </a:extLst>
          </p:cNvPr>
          <p:cNvSpPr/>
          <p:nvPr/>
        </p:nvSpPr>
        <p:spPr>
          <a:xfrm>
            <a:off x="922655" y="2578368"/>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9" name="Rectangle 28">
            <a:extLst>
              <a:ext uri="{FF2B5EF4-FFF2-40B4-BE49-F238E27FC236}">
                <a16:creationId xmlns:a16="http://schemas.microsoft.com/office/drawing/2014/main" id="{EE5F0F74-9B15-DB42-BB4A-289A48D70F69}"/>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31" name="Rectangle 30">
            <a:extLst>
              <a:ext uri="{FF2B5EF4-FFF2-40B4-BE49-F238E27FC236}">
                <a16:creationId xmlns:a16="http://schemas.microsoft.com/office/drawing/2014/main" id="{2E63AB5C-5D53-9949-8153-DBB10FF5FF66}"/>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sp>
        <p:nvSpPr>
          <p:cNvPr id="15" name="Rectangle 14">
            <a:extLst>
              <a:ext uri="{FF2B5EF4-FFF2-40B4-BE49-F238E27FC236}">
                <a16:creationId xmlns:a16="http://schemas.microsoft.com/office/drawing/2014/main" id="{CA1C9FDD-0ADE-C141-9A2D-B05227650F32}"/>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Tree>
    <p:extLst>
      <p:ext uri="{BB962C8B-B14F-4D97-AF65-F5344CB8AC3E}">
        <p14:creationId xmlns:p14="http://schemas.microsoft.com/office/powerpoint/2010/main" val="3238966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4882242" y="-1715328"/>
            <a:ext cx="455376" cy="9086711"/>
          </a:xfrm>
          <a:prstGeom prst="leftBracket">
            <a:avLst/>
          </a:prstGeom>
          <a:ln w="38100">
            <a:solidFill>
              <a:schemeClr val="tx1"/>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6" name="Rectangle 25">
            <a:extLst>
              <a:ext uri="{FF2B5EF4-FFF2-40B4-BE49-F238E27FC236}">
                <a16:creationId xmlns:a16="http://schemas.microsoft.com/office/drawing/2014/main" id="{EA3F4843-E055-004E-B287-8E60158F9F1E}"/>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16" name="Rectangle 15">
            <a:extLst>
              <a:ext uri="{FF2B5EF4-FFF2-40B4-BE49-F238E27FC236}">
                <a16:creationId xmlns:a16="http://schemas.microsoft.com/office/drawing/2014/main" id="{55980A26-2209-6344-9FB2-F27A6DC0F47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2" name="Left Bracket 21">
            <a:extLst>
              <a:ext uri="{FF2B5EF4-FFF2-40B4-BE49-F238E27FC236}">
                <a16:creationId xmlns:a16="http://schemas.microsoft.com/office/drawing/2014/main" id="{AC6E58DF-B799-C044-86FE-BC8A66EFD62C}"/>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FEF2F88-7CF3-C542-B485-8B62812AB77C}"/>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7" name="TextBox 26">
            <a:extLst>
              <a:ext uri="{FF2B5EF4-FFF2-40B4-BE49-F238E27FC236}">
                <a16:creationId xmlns:a16="http://schemas.microsoft.com/office/drawing/2014/main" id="{AAE00260-F0C9-0F4F-8080-819F902DCBBC}"/>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Tree>
    <p:extLst>
      <p:ext uri="{BB962C8B-B14F-4D97-AF65-F5344CB8AC3E}">
        <p14:creationId xmlns:p14="http://schemas.microsoft.com/office/powerpoint/2010/main" val="4234762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5698257" y="-2531343"/>
            <a:ext cx="455376" cy="10718741"/>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6370601" y="1477145"/>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FCD60374-EC14-AE45-8556-F0C9B9D4D1AC}"/>
              </a:ext>
            </a:extLst>
          </p:cNvPr>
          <p:cNvSpPr/>
          <p:nvPr/>
        </p:nvSpPr>
        <p:spPr>
          <a:xfrm rot="5400000">
            <a:off x="7008876" y="2184207"/>
            <a:ext cx="209835" cy="152400"/>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8D0FDD17-1B11-024C-AC52-E4E54FCC40E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 name="TextBox 1">
            <a:extLst>
              <a:ext uri="{FF2B5EF4-FFF2-40B4-BE49-F238E27FC236}">
                <a16:creationId xmlns:a16="http://schemas.microsoft.com/office/drawing/2014/main" id="{FB761E81-04EE-C142-A719-B21641C0A77A}"/>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6" name="Left Bracket 25">
            <a:extLst>
              <a:ext uri="{FF2B5EF4-FFF2-40B4-BE49-F238E27FC236}">
                <a16:creationId xmlns:a16="http://schemas.microsoft.com/office/drawing/2014/main" id="{EF3A557F-3773-A543-906C-DFC2F29F047D}"/>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9F7B76A7-2988-0246-B766-20621831FF40}"/>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Tree>
    <p:extLst>
      <p:ext uri="{BB962C8B-B14F-4D97-AF65-F5344CB8AC3E}">
        <p14:creationId xmlns:p14="http://schemas.microsoft.com/office/powerpoint/2010/main" val="3611581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4A6A290-0281-3347-B197-AE899DBF3906}"/>
              </a:ext>
            </a:extLst>
          </p:cNvPr>
          <p:cNvGraphicFramePr>
            <a:graphicFrameLocks noGrp="1"/>
          </p:cNvGraphicFramePr>
          <p:nvPr>
            <p:extLst>
              <p:ext uri="{D42A27DB-BD31-4B8C-83A1-F6EECF244321}">
                <p14:modId xmlns:p14="http://schemas.microsoft.com/office/powerpoint/2010/main" val="3900827548"/>
              </p:ext>
            </p:extLst>
          </p:nvPr>
        </p:nvGraphicFramePr>
        <p:xfrm>
          <a:off x="692833" y="2413391"/>
          <a:ext cx="3474720" cy="2595880"/>
        </p:xfrm>
        <a:graphic>
          <a:graphicData uri="http://schemas.openxmlformats.org/drawingml/2006/table">
            <a:tbl>
              <a:tblPr firstRow="1" bandRow="1">
                <a:tableStyleId>{5940675A-B579-460E-94D1-54222C63F5DA}</a:tableStyleId>
              </a:tblPr>
              <a:tblGrid>
                <a:gridCol w="1737360">
                  <a:extLst>
                    <a:ext uri="{9D8B030D-6E8A-4147-A177-3AD203B41FA5}">
                      <a16:colId xmlns:a16="http://schemas.microsoft.com/office/drawing/2014/main" val="1111487970"/>
                    </a:ext>
                  </a:extLst>
                </a:gridCol>
                <a:gridCol w="1737360">
                  <a:extLst>
                    <a:ext uri="{9D8B030D-6E8A-4147-A177-3AD203B41FA5}">
                      <a16:colId xmlns:a16="http://schemas.microsoft.com/office/drawing/2014/main" val="3995297501"/>
                    </a:ext>
                  </a:extLst>
                </a:gridCol>
              </a:tblGrid>
              <a:tr h="370840">
                <a:tc>
                  <a:txBody>
                    <a:bodyPr/>
                    <a:lstStyle/>
                    <a:p>
                      <a:r>
                        <a:rPr lang="en-US" dirty="0"/>
                        <a:t>8 AM</a:t>
                      </a:r>
                    </a:p>
                  </a:txBody>
                  <a:tcPr/>
                </a:tc>
                <a:tc>
                  <a:txBody>
                    <a:bodyPr/>
                    <a:lstStyle/>
                    <a:p>
                      <a:r>
                        <a:rPr lang="en-US" dirty="0"/>
                        <a:t>Wake up</a:t>
                      </a:r>
                    </a:p>
                  </a:txBody>
                  <a:tcPr/>
                </a:tc>
                <a:extLst>
                  <a:ext uri="{0D108BD9-81ED-4DB2-BD59-A6C34878D82A}">
                    <a16:rowId xmlns:a16="http://schemas.microsoft.com/office/drawing/2014/main" val="2954124723"/>
                  </a:ext>
                </a:extLst>
              </a:tr>
              <a:tr h="370840">
                <a:tc>
                  <a:txBody>
                    <a:bodyPr/>
                    <a:lstStyle/>
                    <a:p>
                      <a:r>
                        <a:rPr lang="en-US" dirty="0"/>
                        <a:t>9 AM</a:t>
                      </a:r>
                    </a:p>
                  </a:txBody>
                  <a:tcPr/>
                </a:tc>
                <a:tc>
                  <a:txBody>
                    <a:bodyPr/>
                    <a:lstStyle/>
                    <a:p>
                      <a:r>
                        <a:rPr lang="en-US" dirty="0"/>
                        <a:t>Class</a:t>
                      </a:r>
                    </a:p>
                  </a:txBody>
                  <a:tcPr/>
                </a:tc>
                <a:extLst>
                  <a:ext uri="{0D108BD9-81ED-4DB2-BD59-A6C34878D82A}">
                    <a16:rowId xmlns:a16="http://schemas.microsoft.com/office/drawing/2014/main" val="3194008431"/>
                  </a:ext>
                </a:extLst>
              </a:tr>
              <a:tr h="370840">
                <a:tc>
                  <a:txBody>
                    <a:bodyPr/>
                    <a:lstStyle/>
                    <a:p>
                      <a:r>
                        <a:rPr lang="en-US" dirty="0"/>
                        <a:t>10 AM</a:t>
                      </a:r>
                    </a:p>
                  </a:txBody>
                  <a:tcPr/>
                </a:tc>
                <a:tc>
                  <a:txBody>
                    <a:bodyPr/>
                    <a:lstStyle/>
                    <a:p>
                      <a:r>
                        <a:rPr lang="en-US" dirty="0"/>
                        <a:t>Study Break</a:t>
                      </a:r>
                    </a:p>
                  </a:txBody>
                  <a:tcPr/>
                </a:tc>
                <a:extLst>
                  <a:ext uri="{0D108BD9-81ED-4DB2-BD59-A6C34878D82A}">
                    <a16:rowId xmlns:a16="http://schemas.microsoft.com/office/drawing/2014/main" val="2950634965"/>
                  </a:ext>
                </a:extLst>
              </a:tr>
              <a:tr h="370840">
                <a:tc>
                  <a:txBody>
                    <a:bodyPr/>
                    <a:lstStyle/>
                    <a:p>
                      <a:r>
                        <a:rPr lang="en-US" dirty="0"/>
                        <a:t>11 AM</a:t>
                      </a:r>
                    </a:p>
                  </a:txBody>
                  <a:tcPr/>
                </a:tc>
                <a:tc>
                  <a:txBody>
                    <a:bodyPr/>
                    <a:lstStyle/>
                    <a:p>
                      <a:r>
                        <a:rPr lang="en-US" dirty="0"/>
                        <a:t>Class</a:t>
                      </a:r>
                    </a:p>
                  </a:txBody>
                  <a:tcPr/>
                </a:tc>
                <a:extLst>
                  <a:ext uri="{0D108BD9-81ED-4DB2-BD59-A6C34878D82A}">
                    <a16:rowId xmlns:a16="http://schemas.microsoft.com/office/drawing/2014/main" val="3438315208"/>
                  </a:ext>
                </a:extLst>
              </a:tr>
              <a:tr h="370840">
                <a:tc>
                  <a:txBody>
                    <a:bodyPr/>
                    <a:lstStyle/>
                    <a:p>
                      <a:r>
                        <a:rPr lang="en-US" dirty="0"/>
                        <a:t>12 PM</a:t>
                      </a:r>
                    </a:p>
                  </a:txBody>
                  <a:tcPr/>
                </a:tc>
                <a:tc>
                  <a:txBody>
                    <a:bodyPr/>
                    <a:lstStyle/>
                    <a:p>
                      <a:r>
                        <a:rPr lang="en-US" dirty="0"/>
                        <a:t>Class</a:t>
                      </a:r>
                    </a:p>
                  </a:txBody>
                  <a:tcPr/>
                </a:tc>
                <a:extLst>
                  <a:ext uri="{0D108BD9-81ED-4DB2-BD59-A6C34878D82A}">
                    <a16:rowId xmlns:a16="http://schemas.microsoft.com/office/drawing/2014/main" val="1167205504"/>
                  </a:ext>
                </a:extLst>
              </a:tr>
              <a:tr h="370840">
                <a:tc>
                  <a:txBody>
                    <a:bodyPr/>
                    <a:lstStyle/>
                    <a:p>
                      <a:r>
                        <a:rPr lang="en-US" dirty="0"/>
                        <a:t>1 PM</a:t>
                      </a:r>
                    </a:p>
                  </a:txBody>
                  <a:tcPr/>
                </a:tc>
                <a:tc>
                  <a:txBody>
                    <a:bodyPr/>
                    <a:lstStyle/>
                    <a:p>
                      <a:r>
                        <a:rPr lang="en-US" dirty="0"/>
                        <a:t>Work</a:t>
                      </a:r>
                    </a:p>
                  </a:txBody>
                  <a:tcPr/>
                </a:tc>
                <a:extLst>
                  <a:ext uri="{0D108BD9-81ED-4DB2-BD59-A6C34878D82A}">
                    <a16:rowId xmlns:a16="http://schemas.microsoft.com/office/drawing/2014/main" val="1443161744"/>
                  </a:ext>
                </a:extLst>
              </a:tr>
              <a:tr h="370840">
                <a:tc>
                  <a:txBody>
                    <a:bodyPr/>
                    <a:lstStyle/>
                    <a:p>
                      <a:r>
                        <a:rPr lang="en-US" dirty="0"/>
                        <a:t>2 PM</a:t>
                      </a:r>
                    </a:p>
                  </a:txBody>
                  <a:tcPr/>
                </a:tc>
                <a:tc>
                  <a:txBody>
                    <a:bodyPr/>
                    <a:lstStyle/>
                    <a:p>
                      <a:r>
                        <a:rPr lang="en-US" dirty="0"/>
                        <a:t>Work</a:t>
                      </a:r>
                    </a:p>
                  </a:txBody>
                  <a:tcPr/>
                </a:tc>
                <a:extLst>
                  <a:ext uri="{0D108BD9-81ED-4DB2-BD59-A6C34878D82A}">
                    <a16:rowId xmlns:a16="http://schemas.microsoft.com/office/drawing/2014/main" val="122118615"/>
                  </a:ext>
                </a:extLst>
              </a:tr>
            </a:tbl>
          </a:graphicData>
        </a:graphic>
      </p:graphicFrame>
      <p:graphicFrame>
        <p:nvGraphicFramePr>
          <p:cNvPr id="5" name="Table 4">
            <a:extLst>
              <a:ext uri="{FF2B5EF4-FFF2-40B4-BE49-F238E27FC236}">
                <a16:creationId xmlns:a16="http://schemas.microsoft.com/office/drawing/2014/main" id="{78D234EC-E8C5-1040-B0C7-84C5C0F41816}"/>
              </a:ext>
            </a:extLst>
          </p:cNvPr>
          <p:cNvGraphicFramePr>
            <a:graphicFrameLocks noGrp="1"/>
          </p:cNvGraphicFramePr>
          <p:nvPr>
            <p:extLst>
              <p:ext uri="{D42A27DB-BD31-4B8C-83A1-F6EECF244321}">
                <p14:modId xmlns:p14="http://schemas.microsoft.com/office/powerpoint/2010/main" val="2616715702"/>
              </p:ext>
            </p:extLst>
          </p:nvPr>
        </p:nvGraphicFramePr>
        <p:xfrm>
          <a:off x="5182772" y="2413391"/>
          <a:ext cx="3474720" cy="2595880"/>
        </p:xfrm>
        <a:graphic>
          <a:graphicData uri="http://schemas.openxmlformats.org/drawingml/2006/table">
            <a:tbl>
              <a:tblPr firstRow="1" bandRow="1">
                <a:tableStyleId>{5940675A-B579-460E-94D1-54222C63F5DA}</a:tableStyleId>
              </a:tblPr>
              <a:tblGrid>
                <a:gridCol w="1737360">
                  <a:extLst>
                    <a:ext uri="{9D8B030D-6E8A-4147-A177-3AD203B41FA5}">
                      <a16:colId xmlns:a16="http://schemas.microsoft.com/office/drawing/2014/main" val="1111487970"/>
                    </a:ext>
                  </a:extLst>
                </a:gridCol>
                <a:gridCol w="1737360">
                  <a:extLst>
                    <a:ext uri="{9D8B030D-6E8A-4147-A177-3AD203B41FA5}">
                      <a16:colId xmlns:a16="http://schemas.microsoft.com/office/drawing/2014/main" val="3995297501"/>
                    </a:ext>
                  </a:extLst>
                </a:gridCol>
              </a:tblGrid>
              <a:tr h="370840">
                <a:tc>
                  <a:txBody>
                    <a:bodyPr/>
                    <a:lstStyle/>
                    <a:p>
                      <a:r>
                        <a:rPr lang="en-US" dirty="0"/>
                        <a:t>8 AM</a:t>
                      </a:r>
                    </a:p>
                  </a:txBody>
                  <a:tcPr/>
                </a:tc>
                <a:tc>
                  <a:txBody>
                    <a:bodyPr/>
                    <a:lstStyle/>
                    <a:p>
                      <a:r>
                        <a:rPr lang="en-US" dirty="0"/>
                        <a:t>Class</a:t>
                      </a:r>
                    </a:p>
                  </a:txBody>
                  <a:tcPr/>
                </a:tc>
                <a:extLst>
                  <a:ext uri="{0D108BD9-81ED-4DB2-BD59-A6C34878D82A}">
                    <a16:rowId xmlns:a16="http://schemas.microsoft.com/office/drawing/2014/main" val="2954124723"/>
                  </a:ext>
                </a:extLst>
              </a:tr>
              <a:tr h="370840">
                <a:tc>
                  <a:txBody>
                    <a:bodyPr/>
                    <a:lstStyle/>
                    <a:p>
                      <a:r>
                        <a:rPr lang="en-US" dirty="0"/>
                        <a:t>9 AM</a:t>
                      </a:r>
                    </a:p>
                  </a:txBody>
                  <a:tcPr/>
                </a:tc>
                <a:tc>
                  <a:txBody>
                    <a:bodyPr/>
                    <a:lstStyle/>
                    <a:p>
                      <a:r>
                        <a:rPr lang="en-US" dirty="0"/>
                        <a:t>Class</a:t>
                      </a:r>
                    </a:p>
                  </a:txBody>
                  <a:tcPr/>
                </a:tc>
                <a:extLst>
                  <a:ext uri="{0D108BD9-81ED-4DB2-BD59-A6C34878D82A}">
                    <a16:rowId xmlns:a16="http://schemas.microsoft.com/office/drawing/2014/main" val="3194008431"/>
                  </a:ext>
                </a:extLst>
              </a:tr>
              <a:tr h="370840">
                <a:tc>
                  <a:txBody>
                    <a:bodyPr/>
                    <a:lstStyle/>
                    <a:p>
                      <a:r>
                        <a:rPr lang="en-US" dirty="0"/>
                        <a:t>10 AM</a:t>
                      </a:r>
                    </a:p>
                  </a:txBody>
                  <a:tcPr/>
                </a:tc>
                <a:tc>
                  <a:txBody>
                    <a:bodyPr/>
                    <a:lstStyle/>
                    <a:p>
                      <a:r>
                        <a:rPr lang="en-US" dirty="0"/>
                        <a:t>Work</a:t>
                      </a:r>
                    </a:p>
                  </a:txBody>
                  <a:tcPr/>
                </a:tc>
                <a:extLst>
                  <a:ext uri="{0D108BD9-81ED-4DB2-BD59-A6C34878D82A}">
                    <a16:rowId xmlns:a16="http://schemas.microsoft.com/office/drawing/2014/main" val="2950634965"/>
                  </a:ext>
                </a:extLst>
              </a:tr>
              <a:tr h="370840">
                <a:tc>
                  <a:txBody>
                    <a:bodyPr/>
                    <a:lstStyle/>
                    <a:p>
                      <a:r>
                        <a:rPr lang="en-US" dirty="0"/>
                        <a:t>11 AM</a:t>
                      </a:r>
                    </a:p>
                  </a:txBody>
                  <a:tcPr/>
                </a:tc>
                <a:tc>
                  <a:txBody>
                    <a:bodyPr/>
                    <a:lstStyle/>
                    <a:p>
                      <a:r>
                        <a:rPr lang="en-US" dirty="0"/>
                        <a:t>Work</a:t>
                      </a:r>
                    </a:p>
                  </a:txBody>
                  <a:tcPr/>
                </a:tc>
                <a:extLst>
                  <a:ext uri="{0D108BD9-81ED-4DB2-BD59-A6C34878D82A}">
                    <a16:rowId xmlns:a16="http://schemas.microsoft.com/office/drawing/2014/main" val="3438315208"/>
                  </a:ext>
                </a:extLst>
              </a:tr>
              <a:tr h="370840">
                <a:tc>
                  <a:txBody>
                    <a:bodyPr/>
                    <a:lstStyle/>
                    <a:p>
                      <a:r>
                        <a:rPr lang="en-US" dirty="0"/>
                        <a:t>12 PM</a:t>
                      </a:r>
                    </a:p>
                  </a:txBody>
                  <a:tcPr/>
                </a:tc>
                <a:tc>
                  <a:txBody>
                    <a:bodyPr/>
                    <a:lstStyle/>
                    <a:p>
                      <a:r>
                        <a:rPr lang="en-US" dirty="0"/>
                        <a:t>Break</a:t>
                      </a:r>
                    </a:p>
                  </a:txBody>
                  <a:tcPr/>
                </a:tc>
                <a:extLst>
                  <a:ext uri="{0D108BD9-81ED-4DB2-BD59-A6C34878D82A}">
                    <a16:rowId xmlns:a16="http://schemas.microsoft.com/office/drawing/2014/main" val="1167205504"/>
                  </a:ext>
                </a:extLst>
              </a:tr>
              <a:tr h="370840">
                <a:tc>
                  <a:txBody>
                    <a:bodyPr/>
                    <a:lstStyle/>
                    <a:p>
                      <a:r>
                        <a:rPr lang="en-US" dirty="0"/>
                        <a:t>1 PM</a:t>
                      </a:r>
                    </a:p>
                  </a:txBody>
                  <a:tcPr/>
                </a:tc>
                <a:tc>
                  <a:txBody>
                    <a:bodyPr/>
                    <a:lstStyle/>
                    <a:p>
                      <a:r>
                        <a:rPr lang="en-US" dirty="0"/>
                        <a:t>Break</a:t>
                      </a:r>
                    </a:p>
                  </a:txBody>
                  <a:tcPr/>
                </a:tc>
                <a:extLst>
                  <a:ext uri="{0D108BD9-81ED-4DB2-BD59-A6C34878D82A}">
                    <a16:rowId xmlns:a16="http://schemas.microsoft.com/office/drawing/2014/main" val="1443161744"/>
                  </a:ext>
                </a:extLst>
              </a:tr>
              <a:tr h="370840">
                <a:tc>
                  <a:txBody>
                    <a:bodyPr/>
                    <a:lstStyle/>
                    <a:p>
                      <a:r>
                        <a:rPr lang="en-US" dirty="0"/>
                        <a:t>2 PM</a:t>
                      </a:r>
                    </a:p>
                  </a:txBody>
                  <a:tcPr/>
                </a:tc>
                <a:tc>
                  <a:txBody>
                    <a:bodyPr/>
                    <a:lstStyle/>
                    <a:p>
                      <a:r>
                        <a:rPr lang="en-US" dirty="0"/>
                        <a:t>Class</a:t>
                      </a:r>
                    </a:p>
                  </a:txBody>
                  <a:tcPr/>
                </a:tc>
                <a:extLst>
                  <a:ext uri="{0D108BD9-81ED-4DB2-BD59-A6C34878D82A}">
                    <a16:rowId xmlns:a16="http://schemas.microsoft.com/office/drawing/2014/main" val="122118615"/>
                  </a:ext>
                </a:extLst>
              </a:tr>
            </a:tbl>
          </a:graphicData>
        </a:graphic>
      </p:graphicFrame>
      <p:sp>
        <p:nvSpPr>
          <p:cNvPr id="6" name="TextBox 5">
            <a:extLst>
              <a:ext uri="{FF2B5EF4-FFF2-40B4-BE49-F238E27FC236}">
                <a16:creationId xmlns:a16="http://schemas.microsoft.com/office/drawing/2014/main" id="{C665472A-7C4E-A74E-BD60-6109EB0925BE}"/>
              </a:ext>
            </a:extLst>
          </p:cNvPr>
          <p:cNvSpPr txBox="1"/>
          <p:nvPr/>
        </p:nvSpPr>
        <p:spPr>
          <a:xfrm>
            <a:off x="1119553" y="1793631"/>
            <a:ext cx="2667000" cy="381000"/>
          </a:xfrm>
          <a:prstGeom prst="rect">
            <a:avLst/>
          </a:prstGeom>
          <a:noFill/>
        </p:spPr>
        <p:txBody>
          <a:bodyPr wrap="square" rtlCol="0">
            <a:spAutoFit/>
          </a:bodyPr>
          <a:lstStyle/>
          <a:p>
            <a:pPr algn="ctr"/>
            <a:r>
              <a:rPr lang="en-US" dirty="0"/>
              <a:t>Semester 1</a:t>
            </a:r>
          </a:p>
        </p:txBody>
      </p:sp>
      <p:sp>
        <p:nvSpPr>
          <p:cNvPr id="8" name="TextBox 7">
            <a:extLst>
              <a:ext uri="{FF2B5EF4-FFF2-40B4-BE49-F238E27FC236}">
                <a16:creationId xmlns:a16="http://schemas.microsoft.com/office/drawing/2014/main" id="{4B8D9C27-BDCA-C54B-8652-91326581B572}"/>
              </a:ext>
            </a:extLst>
          </p:cNvPr>
          <p:cNvSpPr txBox="1"/>
          <p:nvPr/>
        </p:nvSpPr>
        <p:spPr>
          <a:xfrm>
            <a:off x="5586632" y="1793631"/>
            <a:ext cx="2667000" cy="381000"/>
          </a:xfrm>
          <a:prstGeom prst="rect">
            <a:avLst/>
          </a:prstGeom>
          <a:noFill/>
        </p:spPr>
        <p:txBody>
          <a:bodyPr wrap="square" rtlCol="0">
            <a:spAutoFit/>
          </a:bodyPr>
          <a:lstStyle/>
          <a:p>
            <a:pPr algn="ctr"/>
            <a:r>
              <a:rPr lang="en-US" dirty="0"/>
              <a:t>Semester 2</a:t>
            </a:r>
          </a:p>
        </p:txBody>
      </p:sp>
      <p:graphicFrame>
        <p:nvGraphicFramePr>
          <p:cNvPr id="9" name="Table 8">
            <a:extLst>
              <a:ext uri="{FF2B5EF4-FFF2-40B4-BE49-F238E27FC236}">
                <a16:creationId xmlns:a16="http://schemas.microsoft.com/office/drawing/2014/main" id="{0A37223D-3C8B-E941-9E74-B1B1F0A82731}"/>
              </a:ext>
            </a:extLst>
          </p:cNvPr>
          <p:cNvGraphicFramePr>
            <a:graphicFrameLocks noGrp="1"/>
          </p:cNvGraphicFramePr>
          <p:nvPr>
            <p:extLst>
              <p:ext uri="{D42A27DB-BD31-4B8C-83A1-F6EECF244321}">
                <p14:modId xmlns:p14="http://schemas.microsoft.com/office/powerpoint/2010/main" val="422609808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7" name="Rectangle 6">
            <a:extLst>
              <a:ext uri="{FF2B5EF4-FFF2-40B4-BE49-F238E27FC236}">
                <a16:creationId xmlns:a16="http://schemas.microsoft.com/office/drawing/2014/main" id="{98EAD54C-EFBF-F54C-844A-7314E994411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Does cross-lagged behavioral consistency make sense?</a:t>
            </a:r>
          </a:p>
        </p:txBody>
      </p:sp>
    </p:spTree>
    <p:extLst>
      <p:ext uri="{BB962C8B-B14F-4D97-AF65-F5344CB8AC3E}">
        <p14:creationId xmlns:p14="http://schemas.microsoft.com/office/powerpoint/2010/main" val="1535894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7F90D07-D765-E743-9B87-589C745704A1}"/>
              </a:ext>
            </a:extLst>
          </p:cNvPr>
          <p:cNvGraphicFramePr>
            <a:graphicFrameLocks noGrp="1"/>
          </p:cNvGraphicFramePr>
          <p:nvPr>
            <p:extLst>
              <p:ext uri="{D42A27DB-BD31-4B8C-83A1-F6EECF244321}">
                <p14:modId xmlns:p14="http://schemas.microsoft.com/office/powerpoint/2010/main" val="422609808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TextBox 4">
            <a:extLst>
              <a:ext uri="{FF2B5EF4-FFF2-40B4-BE49-F238E27FC236}">
                <a16:creationId xmlns:a16="http://schemas.microsoft.com/office/drawing/2014/main" id="{08F07DC0-B77F-1147-9488-95D44AA3DE12}"/>
              </a:ext>
            </a:extLst>
          </p:cNvPr>
          <p:cNvSpPr txBox="1"/>
          <p:nvPr/>
        </p:nvSpPr>
        <p:spPr>
          <a:xfrm>
            <a:off x="2502174" y="1056165"/>
            <a:ext cx="4114800" cy="584775"/>
          </a:xfrm>
          <a:prstGeom prst="rect">
            <a:avLst/>
          </a:prstGeom>
          <a:noFill/>
        </p:spPr>
        <p:txBody>
          <a:bodyPr wrap="square" rtlCol="0">
            <a:spAutoFit/>
          </a:bodyPr>
          <a:lstStyle/>
          <a:p>
            <a:pPr algn="ctr"/>
            <a:r>
              <a:rPr lang="en-US" sz="3200" b="1" dirty="0"/>
              <a:t>Emorie in College</a:t>
            </a:r>
          </a:p>
        </p:txBody>
      </p:sp>
      <p:graphicFrame>
        <p:nvGraphicFramePr>
          <p:cNvPr id="6" name="Table 5">
            <a:extLst>
              <a:ext uri="{FF2B5EF4-FFF2-40B4-BE49-F238E27FC236}">
                <a16:creationId xmlns:a16="http://schemas.microsoft.com/office/drawing/2014/main" id="{1B122BF6-2EAF-4442-BC24-3299DE9E6CF0}"/>
              </a:ext>
            </a:extLst>
          </p:cNvPr>
          <p:cNvGraphicFramePr>
            <a:graphicFrameLocks noGrp="1"/>
          </p:cNvGraphicFramePr>
          <p:nvPr>
            <p:extLst>
              <p:ext uri="{D42A27DB-BD31-4B8C-83A1-F6EECF244321}">
                <p14:modId xmlns:p14="http://schemas.microsoft.com/office/powerpoint/2010/main" val="3198180038"/>
              </p:ext>
            </p:extLst>
          </p:nvPr>
        </p:nvGraphicFramePr>
        <p:xfrm>
          <a:off x="659722" y="1664732"/>
          <a:ext cx="7799705" cy="2966720"/>
        </p:xfrm>
        <a:graphic>
          <a:graphicData uri="http://schemas.openxmlformats.org/drawingml/2006/table">
            <a:tbl>
              <a:tblPr firstRow="1" bandRow="1">
                <a:tableStyleId>{5940675A-B579-460E-94D1-54222C63F5DA}</a:tableStyleId>
              </a:tblPr>
              <a:tblGrid>
                <a:gridCol w="846455">
                  <a:extLst>
                    <a:ext uri="{9D8B030D-6E8A-4147-A177-3AD203B41FA5}">
                      <a16:colId xmlns:a16="http://schemas.microsoft.com/office/drawing/2014/main" val="1111487970"/>
                    </a:ext>
                  </a:extLst>
                </a:gridCol>
                <a:gridCol w="1390650">
                  <a:extLst>
                    <a:ext uri="{9D8B030D-6E8A-4147-A177-3AD203B41FA5}">
                      <a16:colId xmlns:a16="http://schemas.microsoft.com/office/drawing/2014/main" val="3995297501"/>
                    </a:ext>
                  </a:extLst>
                </a:gridCol>
                <a:gridCol w="1390650">
                  <a:extLst>
                    <a:ext uri="{9D8B030D-6E8A-4147-A177-3AD203B41FA5}">
                      <a16:colId xmlns:a16="http://schemas.microsoft.com/office/drawing/2014/main" val="146942338"/>
                    </a:ext>
                  </a:extLst>
                </a:gridCol>
                <a:gridCol w="1390650">
                  <a:extLst>
                    <a:ext uri="{9D8B030D-6E8A-4147-A177-3AD203B41FA5}">
                      <a16:colId xmlns:a16="http://schemas.microsoft.com/office/drawing/2014/main" val="2024324626"/>
                    </a:ext>
                  </a:extLst>
                </a:gridCol>
                <a:gridCol w="1390650">
                  <a:extLst>
                    <a:ext uri="{9D8B030D-6E8A-4147-A177-3AD203B41FA5}">
                      <a16:colId xmlns:a16="http://schemas.microsoft.com/office/drawing/2014/main" val="3627506803"/>
                    </a:ext>
                  </a:extLst>
                </a:gridCol>
                <a:gridCol w="1390650">
                  <a:extLst>
                    <a:ext uri="{9D8B030D-6E8A-4147-A177-3AD203B41FA5}">
                      <a16:colId xmlns:a16="http://schemas.microsoft.com/office/drawing/2014/main" val="1118884046"/>
                    </a:ext>
                  </a:extLst>
                </a:gridCol>
              </a:tblGrid>
              <a:tr h="370840">
                <a:tc>
                  <a:txBody>
                    <a:bodyPr/>
                    <a:lstStyle/>
                    <a:p>
                      <a:pPr algn="ctr"/>
                      <a:endParaRPr lang="en-US" b="1" dirty="0">
                        <a:solidFill>
                          <a:schemeClr val="bg1"/>
                        </a:solidFill>
                      </a:endParaRPr>
                    </a:p>
                  </a:txBody>
                  <a:tcPr>
                    <a:solidFill>
                      <a:schemeClr val="tx1"/>
                    </a:solidFill>
                  </a:tcPr>
                </a:tc>
                <a:tc>
                  <a:txBody>
                    <a:bodyPr/>
                    <a:lstStyle/>
                    <a:p>
                      <a:pPr algn="ctr"/>
                      <a:r>
                        <a:rPr lang="en-US" b="1" dirty="0">
                          <a:solidFill>
                            <a:schemeClr val="bg1"/>
                          </a:solidFill>
                        </a:rPr>
                        <a:t>Monday</a:t>
                      </a:r>
                    </a:p>
                  </a:txBody>
                  <a:tcPr>
                    <a:solidFill>
                      <a:schemeClr val="tx1"/>
                    </a:solidFill>
                  </a:tcPr>
                </a:tc>
                <a:tc>
                  <a:txBody>
                    <a:bodyPr/>
                    <a:lstStyle/>
                    <a:p>
                      <a:pPr algn="ctr"/>
                      <a:r>
                        <a:rPr lang="en-US" b="1" dirty="0">
                          <a:solidFill>
                            <a:schemeClr val="bg1"/>
                          </a:solidFill>
                        </a:rPr>
                        <a:t>Tuesday</a:t>
                      </a:r>
                    </a:p>
                  </a:txBody>
                  <a:tcPr>
                    <a:solidFill>
                      <a:schemeClr val="tx1"/>
                    </a:solidFill>
                  </a:tcPr>
                </a:tc>
                <a:tc>
                  <a:txBody>
                    <a:bodyPr/>
                    <a:lstStyle/>
                    <a:p>
                      <a:pPr marL="0" algn="ctr" defTabSz="914400" rtl="0" eaLnBrk="1" latinLnBrk="0" hangingPunct="1"/>
                      <a:r>
                        <a:rPr lang="en-US" sz="1800" b="1" kern="1200" dirty="0">
                          <a:solidFill>
                            <a:schemeClr val="bg1"/>
                          </a:solidFill>
                          <a:latin typeface="+mn-lt"/>
                          <a:ea typeface="+mn-ea"/>
                          <a:cs typeface="+mn-cs"/>
                        </a:rPr>
                        <a:t>Wednesday</a:t>
                      </a:r>
                    </a:p>
                  </a:txBody>
                  <a:tcPr>
                    <a:solidFill>
                      <a:schemeClr val="tx1"/>
                    </a:solidFill>
                  </a:tcPr>
                </a:tc>
                <a:tc>
                  <a:txBody>
                    <a:bodyPr/>
                    <a:lstStyle/>
                    <a:p>
                      <a:pPr algn="ctr"/>
                      <a:r>
                        <a:rPr lang="en-US" b="1" dirty="0">
                          <a:solidFill>
                            <a:schemeClr val="bg1"/>
                          </a:solidFill>
                        </a:rPr>
                        <a:t>Thursday</a:t>
                      </a:r>
                    </a:p>
                  </a:txBody>
                  <a:tcPr>
                    <a:solidFill>
                      <a:schemeClr val="tx1"/>
                    </a:solidFill>
                  </a:tcPr>
                </a:tc>
                <a:tc>
                  <a:txBody>
                    <a:bodyPr/>
                    <a:lstStyle/>
                    <a:p>
                      <a:pPr marL="0" algn="ctr" defTabSz="914400" rtl="0" eaLnBrk="1" latinLnBrk="0" hangingPunct="1"/>
                      <a:r>
                        <a:rPr lang="en-US" sz="1800" b="1" kern="1200" dirty="0">
                          <a:solidFill>
                            <a:schemeClr val="bg1"/>
                          </a:solidFill>
                          <a:latin typeface="+mn-lt"/>
                          <a:ea typeface="+mn-ea"/>
                          <a:cs typeface="+mn-cs"/>
                        </a:rPr>
                        <a:t>Friday</a:t>
                      </a:r>
                    </a:p>
                  </a:txBody>
                  <a:tcPr>
                    <a:solidFill>
                      <a:schemeClr val="tx1"/>
                    </a:solidFill>
                  </a:tcPr>
                </a:tc>
                <a:extLst>
                  <a:ext uri="{0D108BD9-81ED-4DB2-BD59-A6C34878D82A}">
                    <a16:rowId xmlns:a16="http://schemas.microsoft.com/office/drawing/2014/main" val="54658640"/>
                  </a:ext>
                </a:extLst>
              </a:tr>
              <a:tr h="370840">
                <a:tc>
                  <a:txBody>
                    <a:bodyPr/>
                    <a:lstStyle/>
                    <a:p>
                      <a:r>
                        <a:rPr lang="en-US" b="1" dirty="0"/>
                        <a:t>6 AM</a:t>
                      </a:r>
                    </a:p>
                  </a:txBody>
                  <a:tcPr/>
                </a:tc>
                <a:tc>
                  <a:txBody>
                    <a:bodyPr/>
                    <a:lstStyle/>
                    <a:p>
                      <a:r>
                        <a:rPr lang="en-US" dirty="0"/>
                        <a:t>Work</a:t>
                      </a:r>
                    </a:p>
                  </a:txBody>
                  <a:tcPr>
                    <a:solidFill>
                      <a:srgbClr val="FFC3C8"/>
                    </a:solidFill>
                  </a:tcPr>
                </a:tc>
                <a:tc>
                  <a:txBody>
                    <a:bodyPr/>
                    <a:lstStyle/>
                    <a:p>
                      <a:r>
                        <a:rPr lang="en-US" dirty="0"/>
                        <a:t>Shower</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tc>
                  <a:txBody>
                    <a:bodyPr/>
                    <a:lstStyle/>
                    <a:p>
                      <a:r>
                        <a:rPr lang="en-US" dirty="0"/>
                        <a:t>Shower</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extLst>
                  <a:ext uri="{0D108BD9-81ED-4DB2-BD59-A6C34878D82A}">
                    <a16:rowId xmlns:a16="http://schemas.microsoft.com/office/drawing/2014/main" val="2954124723"/>
                  </a:ext>
                </a:extLst>
              </a:tr>
              <a:tr h="370840">
                <a:tc>
                  <a:txBody>
                    <a:bodyPr/>
                    <a:lstStyle/>
                    <a:p>
                      <a:r>
                        <a:rPr lang="en-US" b="1" dirty="0"/>
                        <a:t>7 AM</a:t>
                      </a:r>
                    </a:p>
                  </a:txBody>
                  <a:tcPr/>
                </a:tc>
                <a:tc>
                  <a:txBody>
                    <a:bodyPr/>
                    <a:lstStyle/>
                    <a:p>
                      <a:r>
                        <a:rPr lang="en-US" dirty="0"/>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extLst>
                  <a:ext uri="{0D108BD9-81ED-4DB2-BD59-A6C34878D82A}">
                    <a16:rowId xmlns:a16="http://schemas.microsoft.com/office/drawing/2014/main" val="3194008431"/>
                  </a:ext>
                </a:extLst>
              </a:tr>
              <a:tr h="370840">
                <a:tc>
                  <a:txBody>
                    <a:bodyPr/>
                    <a:lstStyle/>
                    <a:p>
                      <a:r>
                        <a:rPr lang="en-US" b="1" dirty="0"/>
                        <a:t>8 AM</a:t>
                      </a:r>
                    </a:p>
                  </a:txBody>
                  <a:tcPr/>
                </a:tc>
                <a:tc>
                  <a:txBody>
                    <a:bodyPr/>
                    <a:lstStyle/>
                    <a:p>
                      <a:r>
                        <a:rPr lang="en-US" dirty="0"/>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extLst>
                  <a:ext uri="{0D108BD9-81ED-4DB2-BD59-A6C34878D82A}">
                    <a16:rowId xmlns:a16="http://schemas.microsoft.com/office/drawing/2014/main" val="2950634965"/>
                  </a:ext>
                </a:extLst>
              </a:tr>
              <a:tr h="370840">
                <a:tc>
                  <a:txBody>
                    <a:bodyPr/>
                    <a:lstStyle/>
                    <a:p>
                      <a:r>
                        <a:rPr lang="en-US" b="1" dirty="0"/>
                        <a:t>9 AM</a:t>
                      </a:r>
                    </a:p>
                  </a:txBody>
                  <a:tcPr/>
                </a:tc>
                <a:tc>
                  <a:txBody>
                    <a:bodyPr/>
                    <a:lstStyle/>
                    <a:p>
                      <a:r>
                        <a:rPr lang="en-US" dirty="0"/>
                        <a:t>Shower</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Shower</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Shower</a:t>
                      </a:r>
                    </a:p>
                  </a:txBody>
                  <a:tcPr>
                    <a:solidFill>
                      <a:srgbClr val="FFC3C8"/>
                    </a:solidFill>
                  </a:tcPr>
                </a:tc>
                <a:extLst>
                  <a:ext uri="{0D108BD9-81ED-4DB2-BD59-A6C34878D82A}">
                    <a16:rowId xmlns:a16="http://schemas.microsoft.com/office/drawing/2014/main" val="3438315208"/>
                  </a:ext>
                </a:extLst>
              </a:tr>
              <a:tr h="370840">
                <a:tc>
                  <a:txBody>
                    <a:bodyPr/>
                    <a:lstStyle/>
                    <a:p>
                      <a:r>
                        <a:rPr lang="en-US" b="1" dirty="0"/>
                        <a:t>10 AM</a:t>
                      </a:r>
                    </a:p>
                  </a:txBody>
                  <a:tcPr/>
                </a:tc>
                <a:tc>
                  <a:txBody>
                    <a:bodyPr/>
                    <a:lstStyle/>
                    <a:p>
                      <a:r>
                        <a:rPr lang="en-US" dirty="0"/>
                        <a:t>Class</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Class</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Class</a:t>
                      </a:r>
                    </a:p>
                  </a:txBody>
                  <a:tcPr>
                    <a:solidFill>
                      <a:srgbClr val="FFC3C8"/>
                    </a:solidFill>
                  </a:tcPr>
                </a:tc>
                <a:extLst>
                  <a:ext uri="{0D108BD9-81ED-4DB2-BD59-A6C34878D82A}">
                    <a16:rowId xmlns:a16="http://schemas.microsoft.com/office/drawing/2014/main" val="1167205504"/>
                  </a:ext>
                </a:extLst>
              </a:tr>
              <a:tr h="370840">
                <a:tc>
                  <a:txBody>
                    <a:bodyPr/>
                    <a:lstStyle/>
                    <a:p>
                      <a:r>
                        <a:rPr lang="en-US" b="1" dirty="0"/>
                        <a:t>11 AM</a:t>
                      </a:r>
                    </a:p>
                  </a:txBody>
                  <a:tcPr/>
                </a:tc>
                <a:tc>
                  <a:txBody>
                    <a:bodyPr/>
                    <a:lstStyle/>
                    <a:p>
                      <a:r>
                        <a:rPr lang="en-US" dirty="0"/>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extLst>
                  <a:ext uri="{0D108BD9-81ED-4DB2-BD59-A6C34878D82A}">
                    <a16:rowId xmlns:a16="http://schemas.microsoft.com/office/drawing/2014/main" val="1443161744"/>
                  </a:ext>
                </a:extLst>
              </a:tr>
              <a:tr h="370840">
                <a:tc>
                  <a:txBody>
                    <a:bodyPr/>
                    <a:lstStyle/>
                    <a:p>
                      <a:r>
                        <a:rPr lang="en-US" b="1" dirty="0"/>
                        <a:t>12 PM</a:t>
                      </a:r>
                    </a:p>
                  </a:txBody>
                  <a:tcPr/>
                </a:tc>
                <a:tc>
                  <a:txBody>
                    <a:bodyPr/>
                    <a:lstStyle/>
                    <a:p>
                      <a:r>
                        <a:rPr lang="en-US" dirty="0"/>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extLst>
                  <a:ext uri="{0D108BD9-81ED-4DB2-BD59-A6C34878D82A}">
                    <a16:rowId xmlns:a16="http://schemas.microsoft.com/office/drawing/2014/main" val="122118615"/>
                  </a:ext>
                </a:extLst>
              </a:tr>
            </a:tbl>
          </a:graphicData>
        </a:graphic>
      </p:graphicFrame>
      <p:sp>
        <p:nvSpPr>
          <p:cNvPr id="7" name="Rectangle 6">
            <a:extLst>
              <a:ext uri="{FF2B5EF4-FFF2-40B4-BE49-F238E27FC236}">
                <a16:creationId xmlns:a16="http://schemas.microsoft.com/office/drawing/2014/main" id="{D179C480-76CE-6044-AD2F-106542047C68}"/>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Consistency as an Individual Difference</a:t>
            </a:r>
          </a:p>
        </p:txBody>
      </p:sp>
    </p:spTree>
    <p:extLst>
      <p:ext uri="{BB962C8B-B14F-4D97-AF65-F5344CB8AC3E}">
        <p14:creationId xmlns:p14="http://schemas.microsoft.com/office/powerpoint/2010/main" val="3702859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7F90D07-D765-E743-9B87-589C745704A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TextBox 4">
            <a:extLst>
              <a:ext uri="{FF2B5EF4-FFF2-40B4-BE49-F238E27FC236}">
                <a16:creationId xmlns:a16="http://schemas.microsoft.com/office/drawing/2014/main" id="{08F07DC0-B77F-1147-9488-95D44AA3DE12}"/>
              </a:ext>
            </a:extLst>
          </p:cNvPr>
          <p:cNvSpPr txBox="1"/>
          <p:nvPr/>
        </p:nvSpPr>
        <p:spPr>
          <a:xfrm>
            <a:off x="1922584" y="1038542"/>
            <a:ext cx="5697415" cy="584775"/>
          </a:xfrm>
          <a:prstGeom prst="rect">
            <a:avLst/>
          </a:prstGeom>
          <a:noFill/>
        </p:spPr>
        <p:txBody>
          <a:bodyPr wrap="square" rtlCol="0">
            <a:spAutoFit/>
          </a:bodyPr>
          <a:lstStyle/>
          <a:p>
            <a:pPr algn="ctr"/>
            <a:r>
              <a:rPr lang="en-US" sz="3200" b="1" dirty="0" err="1"/>
              <a:t>Emorie’s</a:t>
            </a:r>
            <a:r>
              <a:rPr lang="en-US" sz="3200" b="1" dirty="0"/>
              <a:t> Best Friend in College</a:t>
            </a:r>
          </a:p>
        </p:txBody>
      </p:sp>
      <p:graphicFrame>
        <p:nvGraphicFramePr>
          <p:cNvPr id="6" name="Table 5">
            <a:extLst>
              <a:ext uri="{FF2B5EF4-FFF2-40B4-BE49-F238E27FC236}">
                <a16:creationId xmlns:a16="http://schemas.microsoft.com/office/drawing/2014/main" id="{1B122BF6-2EAF-4442-BC24-3299DE9E6CF0}"/>
              </a:ext>
            </a:extLst>
          </p:cNvPr>
          <p:cNvGraphicFramePr>
            <a:graphicFrameLocks noGrp="1"/>
          </p:cNvGraphicFramePr>
          <p:nvPr>
            <p:extLst>
              <p:ext uri="{D42A27DB-BD31-4B8C-83A1-F6EECF244321}">
                <p14:modId xmlns:p14="http://schemas.microsoft.com/office/powerpoint/2010/main" val="2536502235"/>
              </p:ext>
            </p:extLst>
          </p:nvPr>
        </p:nvGraphicFramePr>
        <p:xfrm>
          <a:off x="659722" y="1664732"/>
          <a:ext cx="7799705" cy="2966720"/>
        </p:xfrm>
        <a:graphic>
          <a:graphicData uri="http://schemas.openxmlformats.org/drawingml/2006/table">
            <a:tbl>
              <a:tblPr firstRow="1" bandRow="1">
                <a:tableStyleId>{5940675A-B579-460E-94D1-54222C63F5DA}</a:tableStyleId>
              </a:tblPr>
              <a:tblGrid>
                <a:gridCol w="846455">
                  <a:extLst>
                    <a:ext uri="{9D8B030D-6E8A-4147-A177-3AD203B41FA5}">
                      <a16:colId xmlns:a16="http://schemas.microsoft.com/office/drawing/2014/main" val="1111487970"/>
                    </a:ext>
                  </a:extLst>
                </a:gridCol>
                <a:gridCol w="1390650">
                  <a:extLst>
                    <a:ext uri="{9D8B030D-6E8A-4147-A177-3AD203B41FA5}">
                      <a16:colId xmlns:a16="http://schemas.microsoft.com/office/drawing/2014/main" val="3995297501"/>
                    </a:ext>
                  </a:extLst>
                </a:gridCol>
                <a:gridCol w="1390650">
                  <a:extLst>
                    <a:ext uri="{9D8B030D-6E8A-4147-A177-3AD203B41FA5}">
                      <a16:colId xmlns:a16="http://schemas.microsoft.com/office/drawing/2014/main" val="146942338"/>
                    </a:ext>
                  </a:extLst>
                </a:gridCol>
                <a:gridCol w="1390650">
                  <a:extLst>
                    <a:ext uri="{9D8B030D-6E8A-4147-A177-3AD203B41FA5}">
                      <a16:colId xmlns:a16="http://schemas.microsoft.com/office/drawing/2014/main" val="2024324626"/>
                    </a:ext>
                  </a:extLst>
                </a:gridCol>
                <a:gridCol w="1390650">
                  <a:extLst>
                    <a:ext uri="{9D8B030D-6E8A-4147-A177-3AD203B41FA5}">
                      <a16:colId xmlns:a16="http://schemas.microsoft.com/office/drawing/2014/main" val="3627506803"/>
                    </a:ext>
                  </a:extLst>
                </a:gridCol>
                <a:gridCol w="1390650">
                  <a:extLst>
                    <a:ext uri="{9D8B030D-6E8A-4147-A177-3AD203B41FA5}">
                      <a16:colId xmlns:a16="http://schemas.microsoft.com/office/drawing/2014/main" val="1118884046"/>
                    </a:ext>
                  </a:extLst>
                </a:gridCol>
              </a:tblGrid>
              <a:tr h="370840">
                <a:tc>
                  <a:txBody>
                    <a:bodyPr/>
                    <a:lstStyle/>
                    <a:p>
                      <a:pPr algn="ctr"/>
                      <a:endParaRPr lang="en-US" b="1" dirty="0">
                        <a:solidFill>
                          <a:schemeClr val="bg1"/>
                        </a:solidFill>
                      </a:endParaRPr>
                    </a:p>
                  </a:txBody>
                  <a:tcPr>
                    <a:solidFill>
                      <a:schemeClr val="tx1"/>
                    </a:solidFill>
                  </a:tcPr>
                </a:tc>
                <a:tc>
                  <a:txBody>
                    <a:bodyPr/>
                    <a:lstStyle/>
                    <a:p>
                      <a:pPr algn="ctr"/>
                      <a:r>
                        <a:rPr lang="en-US" b="1" dirty="0">
                          <a:solidFill>
                            <a:schemeClr val="bg1"/>
                          </a:solidFill>
                        </a:rPr>
                        <a:t>Monday</a:t>
                      </a:r>
                    </a:p>
                  </a:txBody>
                  <a:tcPr>
                    <a:solidFill>
                      <a:schemeClr val="tx1"/>
                    </a:solidFill>
                  </a:tcPr>
                </a:tc>
                <a:tc>
                  <a:txBody>
                    <a:bodyPr/>
                    <a:lstStyle/>
                    <a:p>
                      <a:pPr algn="ctr"/>
                      <a:r>
                        <a:rPr lang="en-US" b="1" dirty="0">
                          <a:solidFill>
                            <a:schemeClr val="bg1"/>
                          </a:solidFill>
                        </a:rPr>
                        <a:t>Tuesday</a:t>
                      </a:r>
                    </a:p>
                  </a:txBody>
                  <a:tcPr>
                    <a:solidFill>
                      <a:schemeClr val="tx1"/>
                    </a:solidFill>
                  </a:tcPr>
                </a:tc>
                <a:tc>
                  <a:txBody>
                    <a:bodyPr/>
                    <a:lstStyle/>
                    <a:p>
                      <a:pPr algn="ctr"/>
                      <a:r>
                        <a:rPr lang="en-US" b="1" dirty="0">
                          <a:solidFill>
                            <a:schemeClr val="bg1"/>
                          </a:solidFill>
                        </a:rPr>
                        <a:t>Wednesday</a:t>
                      </a:r>
                    </a:p>
                  </a:txBody>
                  <a:tcPr>
                    <a:solidFill>
                      <a:schemeClr val="tx1"/>
                    </a:solidFill>
                  </a:tcPr>
                </a:tc>
                <a:tc>
                  <a:txBody>
                    <a:bodyPr/>
                    <a:lstStyle/>
                    <a:p>
                      <a:pPr algn="ctr"/>
                      <a:r>
                        <a:rPr lang="en-US" b="1" dirty="0">
                          <a:solidFill>
                            <a:schemeClr val="bg1"/>
                          </a:solidFill>
                        </a:rPr>
                        <a:t>Thursday</a:t>
                      </a:r>
                    </a:p>
                  </a:txBody>
                  <a:tcPr>
                    <a:solidFill>
                      <a:schemeClr val="tx1"/>
                    </a:solidFill>
                  </a:tcPr>
                </a:tc>
                <a:tc>
                  <a:txBody>
                    <a:bodyPr/>
                    <a:lstStyle/>
                    <a:p>
                      <a:pPr algn="ctr"/>
                      <a:r>
                        <a:rPr lang="en-US" b="1" dirty="0">
                          <a:solidFill>
                            <a:schemeClr val="bg1"/>
                          </a:solidFill>
                        </a:rPr>
                        <a:t>Friday</a:t>
                      </a:r>
                    </a:p>
                  </a:txBody>
                  <a:tcPr>
                    <a:solidFill>
                      <a:schemeClr val="tx1"/>
                    </a:solidFill>
                  </a:tcPr>
                </a:tc>
                <a:extLst>
                  <a:ext uri="{0D108BD9-81ED-4DB2-BD59-A6C34878D82A}">
                    <a16:rowId xmlns:a16="http://schemas.microsoft.com/office/drawing/2014/main" val="54658640"/>
                  </a:ext>
                </a:extLst>
              </a:tr>
              <a:tr h="370840">
                <a:tc>
                  <a:txBody>
                    <a:bodyPr/>
                    <a:lstStyle/>
                    <a:p>
                      <a:r>
                        <a:rPr lang="en-US" b="1" dirty="0"/>
                        <a:t>6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2954124723"/>
                  </a:ext>
                </a:extLst>
              </a:tr>
              <a:tr h="370840">
                <a:tc>
                  <a:txBody>
                    <a:bodyPr/>
                    <a:lstStyle/>
                    <a:p>
                      <a:r>
                        <a:rPr lang="en-US" b="1" dirty="0"/>
                        <a:t>7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3194008431"/>
                  </a:ext>
                </a:extLst>
              </a:tr>
              <a:tr h="370840">
                <a:tc>
                  <a:txBody>
                    <a:bodyPr/>
                    <a:lstStyle/>
                    <a:p>
                      <a:r>
                        <a:rPr lang="en-US" b="1" dirty="0"/>
                        <a:t>8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extLst>
                  <a:ext uri="{0D108BD9-81ED-4DB2-BD59-A6C34878D82A}">
                    <a16:rowId xmlns:a16="http://schemas.microsoft.com/office/drawing/2014/main" val="2950634965"/>
                  </a:ext>
                </a:extLst>
              </a:tr>
              <a:tr h="370840">
                <a:tc>
                  <a:txBody>
                    <a:bodyPr/>
                    <a:lstStyle/>
                    <a:p>
                      <a:r>
                        <a:rPr lang="en-US" b="1" dirty="0"/>
                        <a:t>9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extLst>
                  <a:ext uri="{0D108BD9-81ED-4DB2-BD59-A6C34878D82A}">
                    <a16:rowId xmlns:a16="http://schemas.microsoft.com/office/drawing/2014/main" val="3438315208"/>
                  </a:ext>
                </a:extLst>
              </a:tr>
              <a:tr h="370840">
                <a:tc>
                  <a:txBody>
                    <a:bodyPr/>
                    <a:lstStyle/>
                    <a:p>
                      <a:r>
                        <a:rPr lang="en-US" b="1" dirty="0"/>
                        <a:t>10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1167205504"/>
                  </a:ext>
                </a:extLst>
              </a:tr>
              <a:tr h="370840">
                <a:tc>
                  <a:txBody>
                    <a:bodyPr/>
                    <a:lstStyle/>
                    <a:p>
                      <a:r>
                        <a:rPr lang="en-US" b="1" dirty="0"/>
                        <a:t>11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1443161744"/>
                  </a:ext>
                </a:extLst>
              </a:tr>
              <a:tr h="370840">
                <a:tc>
                  <a:txBody>
                    <a:bodyPr/>
                    <a:lstStyle/>
                    <a:p>
                      <a:r>
                        <a:rPr lang="en-US" b="1" dirty="0"/>
                        <a:t>12 PM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122118615"/>
                  </a:ext>
                </a:extLst>
              </a:tr>
            </a:tbl>
          </a:graphicData>
        </a:graphic>
      </p:graphicFrame>
      <p:sp>
        <p:nvSpPr>
          <p:cNvPr id="7" name="Rectangle 6">
            <a:extLst>
              <a:ext uri="{FF2B5EF4-FFF2-40B4-BE49-F238E27FC236}">
                <a16:creationId xmlns:a16="http://schemas.microsoft.com/office/drawing/2014/main" id="{A170AFB7-E6F1-CE42-98AD-C75F7DA1C961}"/>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Consistency as an Individual Difference</a:t>
            </a:r>
          </a:p>
        </p:txBody>
      </p:sp>
    </p:spTree>
    <p:extLst>
      <p:ext uri="{BB962C8B-B14F-4D97-AF65-F5344CB8AC3E}">
        <p14:creationId xmlns:p14="http://schemas.microsoft.com/office/powerpoint/2010/main" val="2036120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182C-1937-D14E-A92F-E40DEC63C0F9}"/>
              </a:ext>
            </a:extLst>
          </p:cNvPr>
          <p:cNvSpPr>
            <a:spLocks noGrp="1"/>
          </p:cNvSpPr>
          <p:nvPr>
            <p:ph type="title"/>
          </p:nvPr>
        </p:nvSpPr>
        <p:spPr/>
        <p:txBody>
          <a:bodyPr/>
          <a:lstStyle/>
          <a:p>
            <a:pPr algn="ctr"/>
            <a:r>
              <a:rPr lang="en-US" b="1" dirty="0">
                <a:solidFill>
                  <a:srgbClr val="C00000"/>
                </a:solidFill>
              </a:rPr>
              <a:t>Idiographic Assessment:</a:t>
            </a:r>
            <a:br>
              <a:rPr lang="en-US" b="1" dirty="0">
                <a:solidFill>
                  <a:srgbClr val="C00000"/>
                </a:solidFill>
              </a:rPr>
            </a:br>
            <a:r>
              <a:rPr lang="en-US" sz="3200" b="1" dirty="0">
                <a:solidFill>
                  <a:srgbClr val="C00000"/>
                </a:solidFill>
              </a:rPr>
              <a:t>Graphical Autoregressive Models</a:t>
            </a:r>
            <a:endParaRPr lang="en-US" b="1" dirty="0">
              <a:solidFill>
                <a:srgbClr val="C00000"/>
              </a:solidFill>
            </a:endParaRPr>
          </a:p>
        </p:txBody>
      </p:sp>
      <p:pic>
        <p:nvPicPr>
          <p:cNvPr id="4" name="Picture 3">
            <a:extLst>
              <a:ext uri="{FF2B5EF4-FFF2-40B4-BE49-F238E27FC236}">
                <a16:creationId xmlns:a16="http://schemas.microsoft.com/office/drawing/2014/main" id="{1FDF14CC-CB16-DB45-BDFC-1554AB8D2637}"/>
              </a:ext>
            </a:extLst>
          </p:cNvPr>
          <p:cNvPicPr>
            <a:picLocks noChangeAspect="1"/>
          </p:cNvPicPr>
          <p:nvPr/>
        </p:nvPicPr>
        <p:blipFill>
          <a:blip r:embed="rId3"/>
          <a:stretch>
            <a:fillRect/>
          </a:stretch>
        </p:blipFill>
        <p:spPr>
          <a:xfrm>
            <a:off x="442912" y="1527940"/>
            <a:ext cx="5829300" cy="1600200"/>
          </a:xfrm>
          <a:prstGeom prst="rect">
            <a:avLst/>
          </a:prstGeom>
        </p:spPr>
      </p:pic>
      <p:sp>
        <p:nvSpPr>
          <p:cNvPr id="5" name="TextBox 4">
            <a:extLst>
              <a:ext uri="{FF2B5EF4-FFF2-40B4-BE49-F238E27FC236}">
                <a16:creationId xmlns:a16="http://schemas.microsoft.com/office/drawing/2014/main" id="{F0A4F413-3118-174B-AA61-20CFB83993DB}"/>
              </a:ext>
            </a:extLst>
          </p:cNvPr>
          <p:cNvSpPr txBox="1"/>
          <p:nvPr/>
        </p:nvSpPr>
        <p:spPr>
          <a:xfrm>
            <a:off x="6457950" y="1608772"/>
            <a:ext cx="4229100" cy="1477328"/>
          </a:xfrm>
          <a:prstGeom prst="rect">
            <a:avLst/>
          </a:prstGeom>
          <a:noFill/>
        </p:spPr>
        <p:txBody>
          <a:bodyPr wrap="square" rtlCol="0">
            <a:spAutoFit/>
          </a:bodyPr>
          <a:lstStyle/>
          <a:p>
            <a:r>
              <a:rPr lang="en-US" i="1" dirty="0"/>
              <a:t>k</a:t>
            </a:r>
            <a:r>
              <a:rPr lang="en-US" dirty="0"/>
              <a:t> = subjects</a:t>
            </a:r>
          </a:p>
          <a:p>
            <a:r>
              <a:rPr lang="en-US" i="1" dirty="0" err="1"/>
              <a:t>i</a:t>
            </a:r>
            <a:r>
              <a:rPr lang="en-US" dirty="0"/>
              <a:t> = item</a:t>
            </a:r>
          </a:p>
          <a:p>
            <a:r>
              <a:rPr lang="en-US" i="1" dirty="0"/>
              <a:t>j</a:t>
            </a:r>
            <a:r>
              <a:rPr lang="en-US" dirty="0"/>
              <a:t> = item</a:t>
            </a:r>
          </a:p>
          <a:p>
            <a:r>
              <a:rPr lang="en-US" i="1" dirty="0"/>
              <a:t>t</a:t>
            </a:r>
            <a:r>
              <a:rPr lang="en-US" dirty="0"/>
              <a:t> = assessment point </a:t>
            </a:r>
          </a:p>
          <a:p>
            <a:endParaRPr lang="en-US" dirty="0"/>
          </a:p>
        </p:txBody>
      </p:sp>
      <p:sp>
        <p:nvSpPr>
          <p:cNvPr id="3" name="TextBox 2">
            <a:extLst>
              <a:ext uri="{FF2B5EF4-FFF2-40B4-BE49-F238E27FC236}">
                <a16:creationId xmlns:a16="http://schemas.microsoft.com/office/drawing/2014/main" id="{08C6DBB4-1547-2C48-B78A-AD33448FDA90}"/>
              </a:ext>
            </a:extLst>
          </p:cNvPr>
          <p:cNvSpPr txBox="1"/>
          <p:nvPr/>
        </p:nvSpPr>
        <p:spPr>
          <a:xfrm>
            <a:off x="6552540" y="6421817"/>
            <a:ext cx="2471738" cy="369332"/>
          </a:xfrm>
          <a:prstGeom prst="rect">
            <a:avLst/>
          </a:prstGeom>
          <a:noFill/>
        </p:spPr>
        <p:txBody>
          <a:bodyPr wrap="square" rtlCol="0">
            <a:spAutoFit/>
          </a:bodyPr>
          <a:lstStyle/>
          <a:p>
            <a:pPr algn="r"/>
            <a:r>
              <a:rPr lang="en-US" b="1" dirty="0"/>
              <a:t>Wild et al., 2010</a:t>
            </a:r>
          </a:p>
        </p:txBody>
      </p:sp>
      <p:sp>
        <p:nvSpPr>
          <p:cNvPr id="9" name="TextBox 8">
            <a:extLst>
              <a:ext uri="{FF2B5EF4-FFF2-40B4-BE49-F238E27FC236}">
                <a16:creationId xmlns:a16="http://schemas.microsoft.com/office/drawing/2014/main" id="{AB76CD14-0A47-DD45-9A44-B5F37F21A7D4}"/>
              </a:ext>
            </a:extLst>
          </p:cNvPr>
          <p:cNvSpPr txBox="1"/>
          <p:nvPr/>
        </p:nvSpPr>
        <p:spPr>
          <a:xfrm>
            <a:off x="2374787" y="3788098"/>
            <a:ext cx="4394426" cy="2862322"/>
          </a:xfrm>
          <a:prstGeom prst="rect">
            <a:avLst/>
          </a:prstGeom>
          <a:noFill/>
        </p:spPr>
        <p:txBody>
          <a:bodyPr wrap="square" numCol="2" rtlCol="0">
            <a:spAutoFit/>
          </a:bodyPr>
          <a:lstStyle/>
          <a:p>
            <a:r>
              <a:rPr lang="en-US" b="1" dirty="0"/>
              <a:t>Rude</a:t>
            </a:r>
          </a:p>
          <a:p>
            <a:r>
              <a:rPr lang="en-US" b="1" dirty="0"/>
              <a:t>Quiet</a:t>
            </a:r>
          </a:p>
          <a:p>
            <a:r>
              <a:rPr lang="en-US" b="1" dirty="0"/>
              <a:t>Lazy</a:t>
            </a:r>
          </a:p>
          <a:p>
            <a:r>
              <a:rPr lang="en-US" b="1" dirty="0"/>
              <a:t>Relaxed</a:t>
            </a:r>
          </a:p>
          <a:p>
            <a:r>
              <a:rPr lang="en-US" b="1" dirty="0"/>
              <a:t>Depressed</a:t>
            </a:r>
          </a:p>
          <a:p>
            <a:r>
              <a:rPr lang="en-US" b="1" dirty="0"/>
              <a:t>Outgoing</a:t>
            </a:r>
          </a:p>
          <a:p>
            <a:r>
              <a:rPr lang="en-US" b="1" dirty="0"/>
              <a:t>Kind</a:t>
            </a:r>
          </a:p>
          <a:p>
            <a:r>
              <a:rPr lang="en-US" b="1" dirty="0"/>
              <a:t>Reliable</a:t>
            </a:r>
          </a:p>
          <a:p>
            <a:r>
              <a:rPr lang="en-US" b="1" dirty="0"/>
              <a:t>Worried</a:t>
            </a:r>
          </a:p>
          <a:p>
            <a:endParaRPr lang="en-US" b="1" dirty="0"/>
          </a:p>
          <a:p>
            <a:r>
              <a:rPr lang="en-US" b="1" dirty="0"/>
              <a:t>Academic Motivation</a:t>
            </a:r>
          </a:p>
          <a:p>
            <a:r>
              <a:rPr lang="en-US" b="1" dirty="0"/>
              <a:t>Around Others</a:t>
            </a:r>
          </a:p>
          <a:p>
            <a:r>
              <a:rPr lang="en-US" b="1" dirty="0"/>
              <a:t>Connected</a:t>
            </a:r>
          </a:p>
          <a:p>
            <a:r>
              <a:rPr lang="en-US" b="1" dirty="0"/>
              <a:t>Positive Emotion</a:t>
            </a:r>
          </a:p>
          <a:p>
            <a:r>
              <a:rPr lang="en-US" b="1" dirty="0"/>
              <a:t>Negative Emotion</a:t>
            </a:r>
          </a:p>
          <a:p>
            <a:r>
              <a:rPr lang="en-US" b="1" dirty="0"/>
              <a:t>Authenticity</a:t>
            </a:r>
          </a:p>
          <a:p>
            <a:r>
              <a:rPr lang="en-US" b="1" dirty="0"/>
              <a:t>Self-Esteem</a:t>
            </a:r>
          </a:p>
          <a:p>
            <a:r>
              <a:rPr lang="en-US" b="1" dirty="0"/>
              <a:t>Happiness</a:t>
            </a:r>
          </a:p>
          <a:p>
            <a:r>
              <a:rPr lang="en-US" b="1" dirty="0"/>
              <a:t>Loneliness</a:t>
            </a:r>
          </a:p>
        </p:txBody>
      </p:sp>
      <p:sp>
        <p:nvSpPr>
          <p:cNvPr id="10" name="Rectangle 9">
            <a:extLst>
              <a:ext uri="{FF2B5EF4-FFF2-40B4-BE49-F238E27FC236}">
                <a16:creationId xmlns:a16="http://schemas.microsoft.com/office/drawing/2014/main" id="{AB75B93F-E683-FE44-BFFE-3926B77BF748}"/>
              </a:ext>
            </a:extLst>
          </p:cNvPr>
          <p:cNvSpPr/>
          <p:nvPr/>
        </p:nvSpPr>
        <p:spPr>
          <a:xfrm>
            <a:off x="2241797" y="3356743"/>
            <a:ext cx="1877785" cy="38250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1" name="Rectangle 10">
            <a:extLst>
              <a:ext uri="{FF2B5EF4-FFF2-40B4-BE49-F238E27FC236}">
                <a16:creationId xmlns:a16="http://schemas.microsoft.com/office/drawing/2014/main" id="{F957477C-9FFB-6B4E-8EB1-251776703B39}"/>
              </a:ext>
            </a:extLst>
          </p:cNvPr>
          <p:cNvSpPr/>
          <p:nvPr/>
        </p:nvSpPr>
        <p:spPr>
          <a:xfrm>
            <a:off x="4496160" y="3314703"/>
            <a:ext cx="2056380" cy="42454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Cognitive Affective</a:t>
            </a:r>
          </a:p>
        </p:txBody>
      </p:sp>
    </p:spTree>
    <p:extLst>
      <p:ext uri="{BB962C8B-B14F-4D97-AF65-F5344CB8AC3E}">
        <p14:creationId xmlns:p14="http://schemas.microsoft.com/office/powerpoint/2010/main" val="711895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9" name="Picture 8">
            <a:extLst>
              <a:ext uri="{FF2B5EF4-FFF2-40B4-BE49-F238E27FC236}">
                <a16:creationId xmlns:a16="http://schemas.microsoft.com/office/drawing/2014/main" id="{E0D89FCA-08A5-304F-8BF8-7C2B0F0225B9}"/>
              </a:ext>
            </a:extLst>
          </p:cNvPr>
          <p:cNvPicPr>
            <a:picLocks noChangeAspect="1"/>
          </p:cNvPicPr>
          <p:nvPr/>
        </p:nvPicPr>
        <p:blipFill>
          <a:blip r:embed="rId3"/>
          <a:stretch>
            <a:fillRect/>
          </a:stretch>
        </p:blipFill>
        <p:spPr>
          <a:xfrm>
            <a:off x="609600" y="1342292"/>
            <a:ext cx="7596553" cy="5064368"/>
          </a:xfrm>
          <a:prstGeom prst="rect">
            <a:avLst/>
          </a:prstGeom>
        </p:spPr>
      </p:pic>
    </p:spTree>
    <p:extLst>
      <p:ext uri="{BB962C8B-B14F-4D97-AF65-F5344CB8AC3E}">
        <p14:creationId xmlns:p14="http://schemas.microsoft.com/office/powerpoint/2010/main" val="2404259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3" name="Picture 2">
            <a:extLst>
              <a:ext uri="{FF2B5EF4-FFF2-40B4-BE49-F238E27FC236}">
                <a16:creationId xmlns:a16="http://schemas.microsoft.com/office/drawing/2014/main" id="{71FE55CA-39B8-9341-9EA5-A51B4EB421FF}"/>
              </a:ext>
            </a:extLst>
          </p:cNvPr>
          <p:cNvPicPr>
            <a:picLocks noChangeAspect="1"/>
          </p:cNvPicPr>
          <p:nvPr/>
        </p:nvPicPr>
        <p:blipFill>
          <a:blip r:embed="rId3"/>
          <a:stretch>
            <a:fillRect/>
          </a:stretch>
        </p:blipFill>
        <p:spPr>
          <a:xfrm>
            <a:off x="0" y="1040410"/>
            <a:ext cx="9143999" cy="5818908"/>
          </a:xfrm>
          <a:prstGeom prst="rect">
            <a:avLst/>
          </a:prstGeom>
        </p:spPr>
      </p:pic>
      <p:sp>
        <p:nvSpPr>
          <p:cNvPr id="8" name="Rectangle 7">
            <a:extLst>
              <a:ext uri="{FF2B5EF4-FFF2-40B4-BE49-F238E27FC236}">
                <a16:creationId xmlns:a16="http://schemas.microsoft.com/office/drawing/2014/main" id="{C67D653B-05B7-E145-A7B8-3626EF447241}"/>
              </a:ext>
            </a:extLst>
          </p:cNvPr>
          <p:cNvSpPr/>
          <p:nvPr/>
        </p:nvSpPr>
        <p:spPr>
          <a:xfrm>
            <a:off x="4870938" y="1354239"/>
            <a:ext cx="4273061" cy="1226916"/>
          </a:xfrm>
          <a:prstGeom prst="rect">
            <a:avLst/>
          </a:prstGeom>
          <a:solidFill>
            <a:srgbClr val="00FF3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436F4-863D-1D42-B435-2DB11B189E23}"/>
              </a:ext>
            </a:extLst>
          </p:cNvPr>
          <p:cNvSpPr/>
          <p:nvPr/>
        </p:nvSpPr>
        <p:spPr>
          <a:xfrm>
            <a:off x="571500" y="1334191"/>
            <a:ext cx="4186238" cy="1286719"/>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693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Tree>
    <p:extLst>
      <p:ext uri="{BB962C8B-B14F-4D97-AF65-F5344CB8AC3E}">
        <p14:creationId xmlns:p14="http://schemas.microsoft.com/office/powerpoint/2010/main" val="1197808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0" name="Rectangle 9">
            <a:extLst>
              <a:ext uri="{FF2B5EF4-FFF2-40B4-BE49-F238E27FC236}">
                <a16:creationId xmlns:a16="http://schemas.microsoft.com/office/drawing/2014/main" id="{743C0CF9-46E6-394E-B961-5AA0BC18B7D8}"/>
              </a:ext>
            </a:extLst>
          </p:cNvPr>
          <p:cNvSpPr/>
          <p:nvPr/>
        </p:nvSpPr>
        <p:spPr>
          <a:xfrm>
            <a:off x="6543675" y="153505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Tree>
    <p:extLst>
      <p:ext uri="{BB962C8B-B14F-4D97-AF65-F5344CB8AC3E}">
        <p14:creationId xmlns:p14="http://schemas.microsoft.com/office/powerpoint/2010/main" val="1029555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9" name="Rectangle 18">
            <a:extLst>
              <a:ext uri="{FF2B5EF4-FFF2-40B4-BE49-F238E27FC236}">
                <a16:creationId xmlns:a16="http://schemas.microsoft.com/office/drawing/2014/main" id="{84821582-4B8F-9D45-BFD3-ABE6980F1711}"/>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20" name="Rectangle 19">
            <a:extLst>
              <a:ext uri="{FF2B5EF4-FFF2-40B4-BE49-F238E27FC236}">
                <a16:creationId xmlns:a16="http://schemas.microsoft.com/office/drawing/2014/main" id="{6549ADB8-F079-F943-86B9-B4287B051691}"/>
              </a:ext>
            </a:extLst>
          </p:cNvPr>
          <p:cNvSpPr/>
          <p:nvPr/>
        </p:nvSpPr>
        <p:spPr>
          <a:xfrm>
            <a:off x="6543675" y="262367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Tree>
    <p:extLst>
      <p:ext uri="{BB962C8B-B14F-4D97-AF65-F5344CB8AC3E}">
        <p14:creationId xmlns:p14="http://schemas.microsoft.com/office/powerpoint/2010/main" val="1709875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rotWithShape="1">
          <a:blip r:embed="rId3"/>
          <a:srcRect b="49247"/>
          <a:stretch/>
        </p:blipFill>
        <p:spPr>
          <a:xfrm>
            <a:off x="101875" y="1144862"/>
            <a:ext cx="5713139" cy="2899590"/>
          </a:xfrm>
          <a:prstGeom prst="rect">
            <a:avLst/>
          </a:prstGeom>
        </p:spPr>
      </p:pic>
      <p:sp>
        <p:nvSpPr>
          <p:cNvPr id="9" name="Rectangle 8">
            <a:extLst>
              <a:ext uri="{FF2B5EF4-FFF2-40B4-BE49-F238E27FC236}">
                <a16:creationId xmlns:a16="http://schemas.microsoft.com/office/drawing/2014/main" id="{17095ABF-1B1D-7046-B3A6-D03786B3D943}"/>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3" name="Rectangle 12">
            <a:extLst>
              <a:ext uri="{FF2B5EF4-FFF2-40B4-BE49-F238E27FC236}">
                <a16:creationId xmlns:a16="http://schemas.microsoft.com/office/drawing/2014/main" id="{C8BF5D25-4B11-DB48-92E9-9DF44A4AC467}"/>
              </a:ext>
            </a:extLst>
          </p:cNvPr>
          <p:cNvSpPr/>
          <p:nvPr/>
        </p:nvSpPr>
        <p:spPr>
          <a:xfrm>
            <a:off x="6543675" y="262367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4" name="Rectangle 13">
            <a:extLst>
              <a:ext uri="{FF2B5EF4-FFF2-40B4-BE49-F238E27FC236}">
                <a16:creationId xmlns:a16="http://schemas.microsoft.com/office/drawing/2014/main" id="{2B0C7203-411A-F941-BBB3-4980583B540F}"/>
              </a:ext>
            </a:extLst>
          </p:cNvPr>
          <p:cNvSpPr/>
          <p:nvPr/>
        </p:nvSpPr>
        <p:spPr>
          <a:xfrm>
            <a:off x="6543675" y="3683718"/>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5" name="Rectangle 14">
            <a:extLst>
              <a:ext uri="{FF2B5EF4-FFF2-40B4-BE49-F238E27FC236}">
                <a16:creationId xmlns:a16="http://schemas.microsoft.com/office/drawing/2014/main" id="{B34D335A-16CF-F04C-B876-87F2EFDBAF69}"/>
              </a:ext>
            </a:extLst>
          </p:cNvPr>
          <p:cNvSpPr/>
          <p:nvPr/>
        </p:nvSpPr>
        <p:spPr>
          <a:xfrm>
            <a:off x="6543675" y="4383235"/>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sp>
        <p:nvSpPr>
          <p:cNvPr id="10" name="Rectangle 9">
            <a:extLst>
              <a:ext uri="{FF2B5EF4-FFF2-40B4-BE49-F238E27FC236}">
                <a16:creationId xmlns:a16="http://schemas.microsoft.com/office/drawing/2014/main" id="{B960EF52-57A6-1442-B154-B176A6B80F13}"/>
              </a:ext>
            </a:extLst>
          </p:cNvPr>
          <p:cNvSpPr/>
          <p:nvPr/>
        </p:nvSpPr>
        <p:spPr>
          <a:xfrm>
            <a:off x="6543675" y="5082752"/>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Innovation</a:t>
            </a:r>
          </a:p>
        </p:txBody>
      </p:sp>
      <p:sp>
        <p:nvSpPr>
          <p:cNvPr id="11" name="Rectangle 10">
            <a:extLst>
              <a:ext uri="{FF2B5EF4-FFF2-40B4-BE49-F238E27FC236}">
                <a16:creationId xmlns:a16="http://schemas.microsoft.com/office/drawing/2014/main" id="{D417B07C-583E-8D4F-AAA9-F5054763C0E1}"/>
              </a:ext>
            </a:extLst>
          </p:cNvPr>
          <p:cNvSpPr/>
          <p:nvPr/>
        </p:nvSpPr>
        <p:spPr>
          <a:xfrm>
            <a:off x="6543675" y="5782269"/>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Variability</a:t>
            </a:r>
          </a:p>
        </p:txBody>
      </p:sp>
      <p:pic>
        <p:nvPicPr>
          <p:cNvPr id="12" name="Picture 11">
            <a:extLst>
              <a:ext uri="{FF2B5EF4-FFF2-40B4-BE49-F238E27FC236}">
                <a16:creationId xmlns:a16="http://schemas.microsoft.com/office/drawing/2014/main" id="{3B29506A-25FF-5041-AE6D-3CDD3EE2509C}"/>
              </a:ext>
            </a:extLst>
          </p:cNvPr>
          <p:cNvPicPr>
            <a:picLocks noChangeAspect="1"/>
          </p:cNvPicPr>
          <p:nvPr/>
        </p:nvPicPr>
        <p:blipFill>
          <a:blip r:embed="rId4"/>
          <a:stretch>
            <a:fillRect/>
          </a:stretch>
        </p:blipFill>
        <p:spPr>
          <a:xfrm>
            <a:off x="1314865" y="4044451"/>
            <a:ext cx="3694458" cy="2609052"/>
          </a:xfrm>
          <a:prstGeom prst="rect">
            <a:avLst/>
          </a:prstGeom>
        </p:spPr>
      </p:pic>
    </p:spTree>
    <p:extLst>
      <p:ext uri="{BB962C8B-B14F-4D97-AF65-F5344CB8AC3E}">
        <p14:creationId xmlns:p14="http://schemas.microsoft.com/office/powerpoint/2010/main" val="1174217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E413EC-3346-1E4F-B01C-501485C0DF7A}"/>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5" name="Rectangle 4">
            <a:extLst>
              <a:ext uri="{FF2B5EF4-FFF2-40B4-BE49-F238E27FC236}">
                <a16:creationId xmlns:a16="http://schemas.microsoft.com/office/drawing/2014/main" id="{E10BD78B-CC6B-3546-B493-5B5C8D4B69CC}"/>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6" name="Rectangle 5">
            <a:extLst>
              <a:ext uri="{FF2B5EF4-FFF2-40B4-BE49-F238E27FC236}">
                <a16:creationId xmlns:a16="http://schemas.microsoft.com/office/drawing/2014/main" id="{45BEDB43-ACA4-994C-9BC3-F0B116CB463E}"/>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7" name="Rectangle 6">
            <a:extLst>
              <a:ext uri="{FF2B5EF4-FFF2-40B4-BE49-F238E27FC236}">
                <a16:creationId xmlns:a16="http://schemas.microsoft.com/office/drawing/2014/main" id="{19CDE16C-C631-DE4B-884C-967B3E3C56B6}"/>
              </a:ext>
            </a:extLst>
          </p:cNvPr>
          <p:cNvSpPr/>
          <p:nvPr/>
        </p:nvSpPr>
        <p:spPr>
          <a:xfrm>
            <a:off x="391886" y="1118472"/>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8" name="Rectangle 7">
            <a:extLst>
              <a:ext uri="{FF2B5EF4-FFF2-40B4-BE49-F238E27FC236}">
                <a16:creationId xmlns:a16="http://schemas.microsoft.com/office/drawing/2014/main" id="{6E0046E0-AF3E-F946-B6DE-0BB2E8E38C32}"/>
              </a:ext>
            </a:extLst>
          </p:cNvPr>
          <p:cNvSpPr/>
          <p:nvPr/>
        </p:nvSpPr>
        <p:spPr>
          <a:xfrm>
            <a:off x="391886" y="3079675"/>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9" name="Rectangle 8">
            <a:extLst>
              <a:ext uri="{FF2B5EF4-FFF2-40B4-BE49-F238E27FC236}">
                <a16:creationId xmlns:a16="http://schemas.microsoft.com/office/drawing/2014/main" id="{B1076B54-D1C3-A241-B73D-ED0A01B10D93}"/>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ext uri="{D42A27DB-BD31-4B8C-83A1-F6EECF244321}">
                <p14:modId xmlns:p14="http://schemas.microsoft.com/office/powerpoint/2010/main" val="153281893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spTree>
    <p:extLst>
      <p:ext uri="{BB962C8B-B14F-4D97-AF65-F5344CB8AC3E}">
        <p14:creationId xmlns:p14="http://schemas.microsoft.com/office/powerpoint/2010/main" val="3264908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30" name="Rectangle 29">
            <a:extLst>
              <a:ext uri="{FF2B5EF4-FFF2-40B4-BE49-F238E27FC236}">
                <a16:creationId xmlns:a16="http://schemas.microsoft.com/office/drawing/2014/main" id="{60C8709A-A7CA-1742-9120-B78A94E0852D}"/>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10" name="Rectangle 9">
            <a:extLst>
              <a:ext uri="{FF2B5EF4-FFF2-40B4-BE49-F238E27FC236}">
                <a16:creationId xmlns:a16="http://schemas.microsoft.com/office/drawing/2014/main" id="{070346E9-7BFA-7B4B-80AF-E662B2D6BD86}"/>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13" name="Rectangle 12">
            <a:extLst>
              <a:ext uri="{FF2B5EF4-FFF2-40B4-BE49-F238E27FC236}">
                <a16:creationId xmlns:a16="http://schemas.microsoft.com/office/drawing/2014/main" id="{BC3D0319-F4D3-C24B-91AE-7C1EF1EDE8FD}"/>
              </a:ext>
            </a:extLst>
          </p:cNvPr>
          <p:cNvSpPr/>
          <p:nvPr/>
        </p:nvSpPr>
        <p:spPr>
          <a:xfrm>
            <a:off x="391886" y="3079675"/>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Tree>
    <p:extLst>
      <p:ext uri="{BB962C8B-B14F-4D97-AF65-F5344CB8AC3E}">
        <p14:creationId xmlns:p14="http://schemas.microsoft.com/office/powerpoint/2010/main" val="3724889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4"/>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30" name="Rectangle 29">
            <a:extLst>
              <a:ext uri="{FF2B5EF4-FFF2-40B4-BE49-F238E27FC236}">
                <a16:creationId xmlns:a16="http://schemas.microsoft.com/office/drawing/2014/main" id="{60C8709A-A7CA-1742-9120-B78A94E0852D}"/>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10" name="Rectangle 9">
            <a:extLst>
              <a:ext uri="{FF2B5EF4-FFF2-40B4-BE49-F238E27FC236}">
                <a16:creationId xmlns:a16="http://schemas.microsoft.com/office/drawing/2014/main" id="{070346E9-7BFA-7B4B-80AF-E662B2D6BD86}"/>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Tree>
    <p:extLst>
      <p:ext uri="{BB962C8B-B14F-4D97-AF65-F5344CB8AC3E}">
        <p14:creationId xmlns:p14="http://schemas.microsoft.com/office/powerpoint/2010/main" val="2296827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4"/>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5"/>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30" name="Rectangle 29">
            <a:extLst>
              <a:ext uri="{FF2B5EF4-FFF2-40B4-BE49-F238E27FC236}">
                <a16:creationId xmlns:a16="http://schemas.microsoft.com/office/drawing/2014/main" id="{60C8709A-A7CA-1742-9120-B78A94E0852D}"/>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Tree>
    <p:extLst>
      <p:ext uri="{BB962C8B-B14F-4D97-AF65-F5344CB8AC3E}">
        <p14:creationId xmlns:p14="http://schemas.microsoft.com/office/powerpoint/2010/main" val="4130854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182C-1937-D14E-A92F-E40DEC63C0F9}"/>
              </a:ext>
            </a:extLst>
          </p:cNvPr>
          <p:cNvSpPr>
            <a:spLocks noGrp="1"/>
          </p:cNvSpPr>
          <p:nvPr>
            <p:ph type="title"/>
          </p:nvPr>
        </p:nvSpPr>
        <p:spPr/>
        <p:txBody>
          <a:bodyPr/>
          <a:lstStyle/>
          <a:p>
            <a:pPr algn="ctr"/>
            <a:r>
              <a:rPr lang="en-US" b="1" dirty="0">
                <a:solidFill>
                  <a:srgbClr val="C00000"/>
                </a:solidFill>
              </a:rPr>
              <a:t>Idiographic Assessment:</a:t>
            </a:r>
            <a:br>
              <a:rPr lang="en-US" b="1" dirty="0">
                <a:solidFill>
                  <a:srgbClr val="C00000"/>
                </a:solidFill>
              </a:rPr>
            </a:br>
            <a:r>
              <a:rPr lang="en-US" sz="3200" b="1" dirty="0">
                <a:solidFill>
                  <a:srgbClr val="C00000"/>
                </a:solidFill>
              </a:rPr>
              <a:t>Graphical Autoregressive Models</a:t>
            </a:r>
            <a:endParaRPr lang="en-US" b="1" dirty="0">
              <a:solidFill>
                <a:srgbClr val="C00000"/>
              </a:solidFill>
            </a:endParaRPr>
          </a:p>
        </p:txBody>
      </p:sp>
      <p:pic>
        <p:nvPicPr>
          <p:cNvPr id="4" name="Picture 3">
            <a:extLst>
              <a:ext uri="{FF2B5EF4-FFF2-40B4-BE49-F238E27FC236}">
                <a16:creationId xmlns:a16="http://schemas.microsoft.com/office/drawing/2014/main" id="{1FDF14CC-CB16-DB45-BDFC-1554AB8D2637}"/>
              </a:ext>
            </a:extLst>
          </p:cNvPr>
          <p:cNvPicPr>
            <a:picLocks noChangeAspect="1"/>
          </p:cNvPicPr>
          <p:nvPr/>
        </p:nvPicPr>
        <p:blipFill>
          <a:blip r:embed="rId3"/>
          <a:stretch>
            <a:fillRect/>
          </a:stretch>
        </p:blipFill>
        <p:spPr>
          <a:xfrm>
            <a:off x="442912" y="1527940"/>
            <a:ext cx="5829300" cy="1600200"/>
          </a:xfrm>
          <a:prstGeom prst="rect">
            <a:avLst/>
          </a:prstGeom>
        </p:spPr>
      </p:pic>
      <p:sp>
        <p:nvSpPr>
          <p:cNvPr id="5" name="TextBox 4">
            <a:extLst>
              <a:ext uri="{FF2B5EF4-FFF2-40B4-BE49-F238E27FC236}">
                <a16:creationId xmlns:a16="http://schemas.microsoft.com/office/drawing/2014/main" id="{F0A4F413-3118-174B-AA61-20CFB83993DB}"/>
              </a:ext>
            </a:extLst>
          </p:cNvPr>
          <p:cNvSpPr txBox="1"/>
          <p:nvPr/>
        </p:nvSpPr>
        <p:spPr>
          <a:xfrm>
            <a:off x="6457950" y="1608772"/>
            <a:ext cx="4229100" cy="1477328"/>
          </a:xfrm>
          <a:prstGeom prst="rect">
            <a:avLst/>
          </a:prstGeom>
          <a:noFill/>
        </p:spPr>
        <p:txBody>
          <a:bodyPr wrap="square" rtlCol="0">
            <a:spAutoFit/>
          </a:bodyPr>
          <a:lstStyle/>
          <a:p>
            <a:r>
              <a:rPr lang="en-US" i="1" dirty="0"/>
              <a:t>k</a:t>
            </a:r>
            <a:r>
              <a:rPr lang="en-US" dirty="0"/>
              <a:t> = subjects</a:t>
            </a:r>
          </a:p>
          <a:p>
            <a:r>
              <a:rPr lang="en-US" i="1" dirty="0" err="1"/>
              <a:t>i</a:t>
            </a:r>
            <a:r>
              <a:rPr lang="en-US" dirty="0"/>
              <a:t> = item</a:t>
            </a:r>
          </a:p>
          <a:p>
            <a:r>
              <a:rPr lang="en-US" i="1" dirty="0"/>
              <a:t>j</a:t>
            </a:r>
            <a:r>
              <a:rPr lang="en-US" dirty="0"/>
              <a:t> = item</a:t>
            </a:r>
          </a:p>
          <a:p>
            <a:r>
              <a:rPr lang="en-US" i="1" dirty="0"/>
              <a:t>t</a:t>
            </a:r>
            <a:r>
              <a:rPr lang="en-US" dirty="0"/>
              <a:t> = assessment point </a:t>
            </a:r>
          </a:p>
          <a:p>
            <a:endParaRPr lang="en-US" dirty="0"/>
          </a:p>
        </p:txBody>
      </p:sp>
      <p:pic>
        <p:nvPicPr>
          <p:cNvPr id="6" name="Picture 5">
            <a:extLst>
              <a:ext uri="{FF2B5EF4-FFF2-40B4-BE49-F238E27FC236}">
                <a16:creationId xmlns:a16="http://schemas.microsoft.com/office/drawing/2014/main" id="{5FB68D3D-730B-E94D-AC2E-DA6B5085342F}"/>
              </a:ext>
            </a:extLst>
          </p:cNvPr>
          <p:cNvPicPr>
            <a:picLocks noChangeAspect="1"/>
          </p:cNvPicPr>
          <p:nvPr/>
        </p:nvPicPr>
        <p:blipFill>
          <a:blip r:embed="rId4"/>
          <a:stretch>
            <a:fillRect/>
          </a:stretch>
        </p:blipFill>
        <p:spPr>
          <a:xfrm>
            <a:off x="628650" y="3357562"/>
            <a:ext cx="5143500" cy="1295400"/>
          </a:xfrm>
          <a:prstGeom prst="rect">
            <a:avLst/>
          </a:prstGeom>
        </p:spPr>
      </p:pic>
      <p:sp>
        <p:nvSpPr>
          <p:cNvPr id="7" name="TextBox 6">
            <a:extLst>
              <a:ext uri="{FF2B5EF4-FFF2-40B4-BE49-F238E27FC236}">
                <a16:creationId xmlns:a16="http://schemas.microsoft.com/office/drawing/2014/main" id="{1B7CB638-43BD-004B-A3A5-466021545342}"/>
              </a:ext>
            </a:extLst>
          </p:cNvPr>
          <p:cNvSpPr txBox="1"/>
          <p:nvPr/>
        </p:nvSpPr>
        <p:spPr>
          <a:xfrm>
            <a:off x="6457950" y="3357562"/>
            <a:ext cx="2471738" cy="1200329"/>
          </a:xfrm>
          <a:prstGeom prst="rect">
            <a:avLst/>
          </a:prstGeom>
          <a:noFill/>
        </p:spPr>
        <p:txBody>
          <a:bodyPr wrap="square" rtlCol="0">
            <a:spAutoFit/>
          </a:bodyPr>
          <a:lstStyle/>
          <a:p>
            <a:r>
              <a:rPr lang="en-US" i="1" dirty="0"/>
              <a:t>K </a:t>
            </a:r>
            <a:r>
              <a:rPr lang="en-US" dirty="0"/>
              <a:t>= concentration matrix</a:t>
            </a:r>
          </a:p>
          <a:p>
            <a:r>
              <a:rPr lang="en-US" dirty="0"/>
              <a:t>(inverse variance-covariance matrix)</a:t>
            </a:r>
          </a:p>
          <a:p>
            <a:endParaRPr lang="en-US" dirty="0"/>
          </a:p>
        </p:txBody>
      </p:sp>
      <p:pic>
        <p:nvPicPr>
          <p:cNvPr id="8" name="Picture 7">
            <a:extLst>
              <a:ext uri="{FF2B5EF4-FFF2-40B4-BE49-F238E27FC236}">
                <a16:creationId xmlns:a16="http://schemas.microsoft.com/office/drawing/2014/main" id="{369863AC-5A41-9C4E-8D2A-EE0C204CF095}"/>
              </a:ext>
            </a:extLst>
          </p:cNvPr>
          <p:cNvPicPr>
            <a:picLocks noChangeAspect="1"/>
          </p:cNvPicPr>
          <p:nvPr/>
        </p:nvPicPr>
        <p:blipFill>
          <a:blip r:embed="rId5"/>
          <a:stretch>
            <a:fillRect/>
          </a:stretch>
        </p:blipFill>
        <p:spPr>
          <a:xfrm>
            <a:off x="628650" y="5132388"/>
            <a:ext cx="5643562" cy="1410891"/>
          </a:xfrm>
          <a:prstGeom prst="rect">
            <a:avLst/>
          </a:prstGeom>
        </p:spPr>
      </p:pic>
      <p:sp>
        <p:nvSpPr>
          <p:cNvPr id="3" name="TextBox 2">
            <a:extLst>
              <a:ext uri="{FF2B5EF4-FFF2-40B4-BE49-F238E27FC236}">
                <a16:creationId xmlns:a16="http://schemas.microsoft.com/office/drawing/2014/main" id="{08C6DBB4-1547-2C48-B78A-AD33448FDA90}"/>
              </a:ext>
            </a:extLst>
          </p:cNvPr>
          <p:cNvSpPr txBox="1"/>
          <p:nvPr/>
        </p:nvSpPr>
        <p:spPr>
          <a:xfrm>
            <a:off x="6552540" y="6421817"/>
            <a:ext cx="2471738" cy="369332"/>
          </a:xfrm>
          <a:prstGeom prst="rect">
            <a:avLst/>
          </a:prstGeom>
          <a:noFill/>
        </p:spPr>
        <p:txBody>
          <a:bodyPr wrap="square" rtlCol="0">
            <a:spAutoFit/>
          </a:bodyPr>
          <a:lstStyle/>
          <a:p>
            <a:pPr algn="r"/>
            <a:r>
              <a:rPr lang="en-US" b="1" dirty="0"/>
              <a:t>Wild et al., 2010</a:t>
            </a:r>
          </a:p>
        </p:txBody>
      </p:sp>
    </p:spTree>
    <p:extLst>
      <p:ext uri="{BB962C8B-B14F-4D97-AF65-F5344CB8AC3E}">
        <p14:creationId xmlns:p14="http://schemas.microsoft.com/office/powerpoint/2010/main" val="4222851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4"/>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5"/>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6"/>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Tree>
    <p:extLst>
      <p:ext uri="{BB962C8B-B14F-4D97-AF65-F5344CB8AC3E}">
        <p14:creationId xmlns:p14="http://schemas.microsoft.com/office/powerpoint/2010/main" val="28706848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pic>
        <p:nvPicPr>
          <p:cNvPr id="17" name="Picture 16">
            <a:extLst>
              <a:ext uri="{FF2B5EF4-FFF2-40B4-BE49-F238E27FC236}">
                <a16:creationId xmlns:a16="http://schemas.microsoft.com/office/drawing/2014/main" id="{2F217C52-64C6-1541-B50F-F4C827353EE8}"/>
              </a:ext>
            </a:extLst>
          </p:cNvPr>
          <p:cNvPicPr>
            <a:picLocks noChangeAspect="1"/>
          </p:cNvPicPr>
          <p:nvPr/>
        </p:nvPicPr>
        <p:blipFill>
          <a:blip r:embed="rId4"/>
          <a:stretch>
            <a:fillRect/>
          </a:stretch>
        </p:blipFill>
        <p:spPr>
          <a:xfrm>
            <a:off x="4653090" y="3191856"/>
            <a:ext cx="3968019" cy="1229088"/>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5"/>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6"/>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7"/>
          <a:stretch>
            <a:fillRect/>
          </a:stretch>
        </p:blipFill>
        <p:spPr>
          <a:xfrm>
            <a:off x="437470" y="3029555"/>
            <a:ext cx="3554123" cy="1560200"/>
          </a:xfrm>
          <a:prstGeom prst="rect">
            <a:avLst/>
          </a:prstGeom>
        </p:spPr>
      </p:pic>
      <p:sp>
        <p:nvSpPr>
          <p:cNvPr id="20" name="Rectangle 19">
            <a:extLst>
              <a:ext uri="{FF2B5EF4-FFF2-40B4-BE49-F238E27FC236}">
                <a16:creationId xmlns:a16="http://schemas.microsoft.com/office/drawing/2014/main" id="{9ECEAA27-B06E-A94D-8932-5B25D5D03175}"/>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Tree>
    <p:extLst>
      <p:ext uri="{BB962C8B-B14F-4D97-AF65-F5344CB8AC3E}">
        <p14:creationId xmlns:p14="http://schemas.microsoft.com/office/powerpoint/2010/main" val="1113321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sp>
        <p:nvSpPr>
          <p:cNvPr id="13" name="Rectangle 12">
            <a:extLst>
              <a:ext uri="{FF2B5EF4-FFF2-40B4-BE49-F238E27FC236}">
                <a16:creationId xmlns:a16="http://schemas.microsoft.com/office/drawing/2014/main" id="{88CE18E8-F9E0-1D46-9475-629D0806646D}"/>
              </a:ext>
            </a:extLst>
          </p:cNvPr>
          <p:cNvSpPr/>
          <p:nvPr/>
        </p:nvSpPr>
        <p:spPr>
          <a:xfrm>
            <a:off x="4792952" y="5131437"/>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4" name="Rectangle 13">
            <a:extLst>
              <a:ext uri="{FF2B5EF4-FFF2-40B4-BE49-F238E27FC236}">
                <a16:creationId xmlns:a16="http://schemas.microsoft.com/office/drawing/2014/main" id="{BCF90B6A-58ED-EB44-B145-3989C9282DE1}"/>
              </a:ext>
            </a:extLst>
          </p:cNvPr>
          <p:cNvSpPr/>
          <p:nvPr/>
        </p:nvSpPr>
        <p:spPr>
          <a:xfrm>
            <a:off x="4792952" y="5925481"/>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5" name="Rectangle 14">
            <a:extLst>
              <a:ext uri="{FF2B5EF4-FFF2-40B4-BE49-F238E27FC236}">
                <a16:creationId xmlns:a16="http://schemas.microsoft.com/office/drawing/2014/main" id="{C34FD889-5283-3746-AEE3-7D010559DEAB}"/>
              </a:ext>
            </a:extLst>
          </p:cNvPr>
          <p:cNvSpPr/>
          <p:nvPr/>
        </p:nvSpPr>
        <p:spPr>
          <a:xfrm>
            <a:off x="6849319" y="5155180"/>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6" name="Rectangle 15">
            <a:extLst>
              <a:ext uri="{FF2B5EF4-FFF2-40B4-BE49-F238E27FC236}">
                <a16:creationId xmlns:a16="http://schemas.microsoft.com/office/drawing/2014/main" id="{CCF2EC02-B4FE-B24B-AB50-2E78841CE2B9}"/>
              </a:ext>
            </a:extLst>
          </p:cNvPr>
          <p:cNvSpPr/>
          <p:nvPr/>
        </p:nvSpPr>
        <p:spPr>
          <a:xfrm>
            <a:off x="6849319" y="5952078"/>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pic>
        <p:nvPicPr>
          <p:cNvPr id="17" name="Picture 16">
            <a:extLst>
              <a:ext uri="{FF2B5EF4-FFF2-40B4-BE49-F238E27FC236}">
                <a16:creationId xmlns:a16="http://schemas.microsoft.com/office/drawing/2014/main" id="{2F217C52-64C6-1541-B50F-F4C827353EE8}"/>
              </a:ext>
            </a:extLst>
          </p:cNvPr>
          <p:cNvPicPr>
            <a:picLocks noChangeAspect="1"/>
          </p:cNvPicPr>
          <p:nvPr/>
        </p:nvPicPr>
        <p:blipFill>
          <a:blip r:embed="rId4"/>
          <a:stretch>
            <a:fillRect/>
          </a:stretch>
        </p:blipFill>
        <p:spPr>
          <a:xfrm>
            <a:off x="4653090" y="3191856"/>
            <a:ext cx="3968019" cy="1229088"/>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5"/>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6"/>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7"/>
          <a:stretch>
            <a:fillRect/>
          </a:stretch>
        </p:blipFill>
        <p:spPr>
          <a:xfrm>
            <a:off x="437470" y="3029555"/>
            <a:ext cx="3554123" cy="1560200"/>
          </a:xfrm>
          <a:prstGeom prst="rect">
            <a:avLst/>
          </a:prstGeom>
        </p:spPr>
      </p:pic>
    </p:spTree>
    <p:extLst>
      <p:ext uri="{BB962C8B-B14F-4D97-AF65-F5344CB8AC3E}">
        <p14:creationId xmlns:p14="http://schemas.microsoft.com/office/powerpoint/2010/main" val="466393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90AD1B-244E-5A4C-8982-96574BE3883F}"/>
              </a:ext>
            </a:extLst>
          </p:cNvPr>
          <p:cNvPicPr>
            <a:picLocks noChangeAspect="1"/>
          </p:cNvPicPr>
          <p:nvPr/>
        </p:nvPicPr>
        <p:blipFill>
          <a:blip r:embed="rId3"/>
          <a:stretch>
            <a:fillRect/>
          </a:stretch>
        </p:blipFill>
        <p:spPr>
          <a:xfrm>
            <a:off x="0" y="1825969"/>
            <a:ext cx="9144000" cy="3581201"/>
          </a:xfrm>
          <a:prstGeom prst="rect">
            <a:avLst/>
          </a:prstGeom>
        </p:spPr>
      </p:pic>
      <p:graphicFrame>
        <p:nvGraphicFramePr>
          <p:cNvPr id="5" name="Table 4">
            <a:extLst>
              <a:ext uri="{FF2B5EF4-FFF2-40B4-BE49-F238E27FC236}">
                <a16:creationId xmlns:a16="http://schemas.microsoft.com/office/drawing/2014/main" id="{A4376D33-D743-7C4C-923C-680D6BEB36B5}"/>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C566237F-BE9B-1D48-B010-0126E0BBC365}"/>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Scale Development in ESM</a:t>
            </a:r>
          </a:p>
        </p:txBody>
      </p:sp>
    </p:spTree>
    <p:extLst>
      <p:ext uri="{BB962C8B-B14F-4D97-AF65-F5344CB8AC3E}">
        <p14:creationId xmlns:p14="http://schemas.microsoft.com/office/powerpoint/2010/main" val="1250010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ext uri="{D42A27DB-BD31-4B8C-83A1-F6EECF244321}">
                <p14:modId xmlns:p14="http://schemas.microsoft.com/office/powerpoint/2010/main" val="1081020855"/>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Tree>
    <p:extLst>
      <p:ext uri="{BB962C8B-B14F-4D97-AF65-F5344CB8AC3E}">
        <p14:creationId xmlns:p14="http://schemas.microsoft.com/office/powerpoint/2010/main" val="2355969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Tree>
    <p:extLst>
      <p:ext uri="{BB962C8B-B14F-4D97-AF65-F5344CB8AC3E}">
        <p14:creationId xmlns:p14="http://schemas.microsoft.com/office/powerpoint/2010/main" val="2324607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3" name="Rectangle 12">
            <a:extLst>
              <a:ext uri="{FF2B5EF4-FFF2-40B4-BE49-F238E27FC236}">
                <a16:creationId xmlns:a16="http://schemas.microsoft.com/office/drawing/2014/main" id="{C1E32420-9A45-C14B-9310-302E29216EAB}"/>
              </a:ext>
            </a:extLst>
          </p:cNvPr>
          <p:cNvSpPr/>
          <p:nvPr/>
        </p:nvSpPr>
        <p:spPr>
          <a:xfrm>
            <a:off x="3273699" y="2364294"/>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Planned Missing Data Designs</a:t>
            </a:r>
          </a:p>
        </p:txBody>
      </p:sp>
      <p:sp>
        <p:nvSpPr>
          <p:cNvPr id="15" name="Rectangle 14">
            <a:extLst>
              <a:ext uri="{FF2B5EF4-FFF2-40B4-BE49-F238E27FC236}">
                <a16:creationId xmlns:a16="http://schemas.microsoft.com/office/drawing/2014/main" id="{CBD943BB-46AC-3D46-A479-1F3CBC73E4A1}"/>
              </a:ext>
            </a:extLst>
          </p:cNvPr>
          <p:cNvSpPr/>
          <p:nvPr/>
        </p:nvSpPr>
        <p:spPr>
          <a:xfrm>
            <a:off x="3273699" y="3841241"/>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Longitudinal Assessments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
        <p:nvSpPr>
          <p:cNvPr id="18" name="Rectangle 17">
            <a:extLst>
              <a:ext uri="{FF2B5EF4-FFF2-40B4-BE49-F238E27FC236}">
                <a16:creationId xmlns:a16="http://schemas.microsoft.com/office/drawing/2014/main" id="{44CCC1C2-2FA2-D242-BEC4-4C06D0812899}"/>
              </a:ext>
            </a:extLst>
          </p:cNvPr>
          <p:cNvSpPr/>
          <p:nvPr/>
        </p:nvSpPr>
        <p:spPr>
          <a:xfrm>
            <a:off x="3273699" y="5318188"/>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Intervention Studies</a:t>
            </a:r>
          </a:p>
        </p:txBody>
      </p:sp>
    </p:spTree>
    <p:extLst>
      <p:ext uri="{BB962C8B-B14F-4D97-AF65-F5344CB8AC3E}">
        <p14:creationId xmlns:p14="http://schemas.microsoft.com/office/powerpoint/2010/main" val="2706025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3" name="Rectangle 12">
            <a:extLst>
              <a:ext uri="{FF2B5EF4-FFF2-40B4-BE49-F238E27FC236}">
                <a16:creationId xmlns:a16="http://schemas.microsoft.com/office/drawing/2014/main" id="{C1E32420-9A45-C14B-9310-302E29216EAB}"/>
              </a:ext>
            </a:extLst>
          </p:cNvPr>
          <p:cNvSpPr/>
          <p:nvPr/>
        </p:nvSpPr>
        <p:spPr>
          <a:xfrm>
            <a:off x="3273699" y="2364294"/>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Planned Missing Data Designs</a:t>
            </a:r>
          </a:p>
        </p:txBody>
      </p:sp>
      <p:sp>
        <p:nvSpPr>
          <p:cNvPr id="14" name="Rectangle 13">
            <a:extLst>
              <a:ext uri="{FF2B5EF4-FFF2-40B4-BE49-F238E27FC236}">
                <a16:creationId xmlns:a16="http://schemas.microsoft.com/office/drawing/2014/main" id="{DE29F72B-BCEA-E34F-B6F2-C2ECB4E9C099}"/>
              </a:ext>
            </a:extLst>
          </p:cNvPr>
          <p:cNvSpPr/>
          <p:nvPr/>
        </p:nvSpPr>
        <p:spPr>
          <a:xfrm>
            <a:off x="6281738" y="2364294"/>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Sparse Modeling Techniques</a:t>
            </a:r>
          </a:p>
        </p:txBody>
      </p:sp>
      <p:sp>
        <p:nvSpPr>
          <p:cNvPr id="15" name="Rectangle 14">
            <a:extLst>
              <a:ext uri="{FF2B5EF4-FFF2-40B4-BE49-F238E27FC236}">
                <a16:creationId xmlns:a16="http://schemas.microsoft.com/office/drawing/2014/main" id="{CBD943BB-46AC-3D46-A479-1F3CBC73E4A1}"/>
              </a:ext>
            </a:extLst>
          </p:cNvPr>
          <p:cNvSpPr/>
          <p:nvPr/>
        </p:nvSpPr>
        <p:spPr>
          <a:xfrm>
            <a:off x="3273699" y="3841241"/>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Longitudinal Assessments</a:t>
            </a:r>
          </a:p>
        </p:txBody>
      </p:sp>
      <p:sp>
        <p:nvSpPr>
          <p:cNvPr id="16" name="Rectangle 15">
            <a:extLst>
              <a:ext uri="{FF2B5EF4-FFF2-40B4-BE49-F238E27FC236}">
                <a16:creationId xmlns:a16="http://schemas.microsoft.com/office/drawing/2014/main" id="{9A6E1335-3F15-6E4B-92CC-AD04360D629E}"/>
              </a:ext>
            </a:extLst>
          </p:cNvPr>
          <p:cNvSpPr/>
          <p:nvPr/>
        </p:nvSpPr>
        <p:spPr>
          <a:xfrm>
            <a:off x="6281738" y="3841240"/>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Incorporating additional dynamic measures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
        <p:nvSpPr>
          <p:cNvPr id="18" name="Rectangle 17">
            <a:extLst>
              <a:ext uri="{FF2B5EF4-FFF2-40B4-BE49-F238E27FC236}">
                <a16:creationId xmlns:a16="http://schemas.microsoft.com/office/drawing/2014/main" id="{44CCC1C2-2FA2-D242-BEC4-4C06D0812899}"/>
              </a:ext>
            </a:extLst>
          </p:cNvPr>
          <p:cNvSpPr/>
          <p:nvPr/>
        </p:nvSpPr>
        <p:spPr>
          <a:xfrm>
            <a:off x="3273699" y="5318188"/>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Intervention Studies</a:t>
            </a:r>
          </a:p>
        </p:txBody>
      </p:sp>
      <p:sp>
        <p:nvSpPr>
          <p:cNvPr id="19" name="Rectangle 18">
            <a:extLst>
              <a:ext uri="{FF2B5EF4-FFF2-40B4-BE49-F238E27FC236}">
                <a16:creationId xmlns:a16="http://schemas.microsoft.com/office/drawing/2014/main" id="{58B462EB-AEFD-874A-8CE0-1776EDEC6CF0}"/>
              </a:ext>
            </a:extLst>
          </p:cNvPr>
          <p:cNvSpPr/>
          <p:nvPr/>
        </p:nvSpPr>
        <p:spPr>
          <a:xfrm>
            <a:off x="6281738" y="5318187"/>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Multivariate Dynamic Models</a:t>
            </a:r>
          </a:p>
        </p:txBody>
      </p:sp>
    </p:spTree>
    <p:extLst>
      <p:ext uri="{BB962C8B-B14F-4D97-AF65-F5344CB8AC3E}">
        <p14:creationId xmlns:p14="http://schemas.microsoft.com/office/powerpoint/2010/main" val="3910539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pic>
        <p:nvPicPr>
          <p:cNvPr id="9" name="Content Placeholder 4">
            <a:extLst>
              <a:ext uri="{FF2B5EF4-FFF2-40B4-BE49-F238E27FC236}">
                <a16:creationId xmlns:a16="http://schemas.microsoft.com/office/drawing/2014/main" id="{FA72B9C5-33D8-9A45-908D-75A219625532}"/>
              </a:ext>
            </a:extLst>
          </p:cNvPr>
          <p:cNvPicPr>
            <a:picLocks noChangeAspect="1"/>
          </p:cNvPicPr>
          <p:nvPr/>
        </p:nvPicPr>
        <p:blipFill>
          <a:blip r:embed="rId3"/>
          <a:stretch>
            <a:fillRect/>
          </a:stretch>
        </p:blipFill>
        <p:spPr>
          <a:xfrm>
            <a:off x="523192" y="1905674"/>
            <a:ext cx="3289300" cy="3086100"/>
          </a:xfrm>
          <a:prstGeom prst="rect">
            <a:avLst/>
          </a:prstGeom>
        </p:spPr>
      </p:pic>
      <p:pic>
        <p:nvPicPr>
          <p:cNvPr id="10" name="Picture 9">
            <a:extLst>
              <a:ext uri="{FF2B5EF4-FFF2-40B4-BE49-F238E27FC236}">
                <a16:creationId xmlns:a16="http://schemas.microsoft.com/office/drawing/2014/main" id="{095209A5-D037-BB44-B60B-A40645900960}"/>
              </a:ext>
            </a:extLst>
          </p:cNvPr>
          <p:cNvPicPr>
            <a:picLocks noChangeAspect="1"/>
          </p:cNvPicPr>
          <p:nvPr/>
        </p:nvPicPr>
        <p:blipFill>
          <a:blip r:embed="rId4"/>
          <a:stretch>
            <a:fillRect/>
          </a:stretch>
        </p:blipFill>
        <p:spPr>
          <a:xfrm>
            <a:off x="4872942" y="1591463"/>
            <a:ext cx="3619500" cy="3378200"/>
          </a:xfrm>
          <a:prstGeom prst="rect">
            <a:avLst/>
          </a:prstGeom>
        </p:spPr>
      </p:pic>
    </p:spTree>
    <p:extLst>
      <p:ext uri="{BB962C8B-B14F-4D97-AF65-F5344CB8AC3E}">
        <p14:creationId xmlns:p14="http://schemas.microsoft.com/office/powerpoint/2010/main" val="232228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pic>
        <p:nvPicPr>
          <p:cNvPr id="11" name="Content Placeholder 4">
            <a:extLst>
              <a:ext uri="{FF2B5EF4-FFF2-40B4-BE49-F238E27FC236}">
                <a16:creationId xmlns:a16="http://schemas.microsoft.com/office/drawing/2014/main" id="{4A88720A-60A2-854D-972D-00F25A5C371C}"/>
              </a:ext>
            </a:extLst>
          </p:cNvPr>
          <p:cNvPicPr>
            <a:picLocks noChangeAspect="1"/>
          </p:cNvPicPr>
          <p:nvPr/>
        </p:nvPicPr>
        <p:blipFill>
          <a:blip r:embed="rId3"/>
          <a:stretch>
            <a:fillRect/>
          </a:stretch>
        </p:blipFill>
        <p:spPr>
          <a:xfrm>
            <a:off x="523192" y="1905674"/>
            <a:ext cx="3289300" cy="3086100"/>
          </a:xfrm>
          <a:prstGeom prst="rect">
            <a:avLst/>
          </a:prstGeom>
        </p:spPr>
      </p:pic>
      <p:pic>
        <p:nvPicPr>
          <p:cNvPr id="13" name="Picture 12">
            <a:extLst>
              <a:ext uri="{FF2B5EF4-FFF2-40B4-BE49-F238E27FC236}">
                <a16:creationId xmlns:a16="http://schemas.microsoft.com/office/drawing/2014/main" id="{BD2DD00E-4FA8-8843-B972-640CB7B38D6C}"/>
              </a:ext>
            </a:extLst>
          </p:cNvPr>
          <p:cNvPicPr>
            <a:picLocks noChangeAspect="1"/>
          </p:cNvPicPr>
          <p:nvPr/>
        </p:nvPicPr>
        <p:blipFill>
          <a:blip r:embed="rId4"/>
          <a:stretch>
            <a:fillRect/>
          </a:stretch>
        </p:blipFill>
        <p:spPr>
          <a:xfrm>
            <a:off x="4872942" y="1591463"/>
            <a:ext cx="3619500" cy="3378200"/>
          </a:xfrm>
          <a:prstGeom prst="rect">
            <a:avLst/>
          </a:prstGeom>
        </p:spPr>
      </p:pic>
      <p:sp>
        <p:nvSpPr>
          <p:cNvPr id="14" name="Rectangle 13">
            <a:extLst>
              <a:ext uri="{FF2B5EF4-FFF2-40B4-BE49-F238E27FC236}">
                <a16:creationId xmlns:a16="http://schemas.microsoft.com/office/drawing/2014/main" id="{9BFA82E8-DEDD-3C48-938F-9FDAE90BE045}"/>
              </a:ext>
            </a:extLst>
          </p:cNvPr>
          <p:cNvSpPr/>
          <p:nvPr/>
        </p:nvSpPr>
        <p:spPr>
          <a:xfrm>
            <a:off x="666067" y="650869"/>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15" name="Rectangle 14">
            <a:extLst>
              <a:ext uri="{FF2B5EF4-FFF2-40B4-BE49-F238E27FC236}">
                <a16:creationId xmlns:a16="http://schemas.microsoft.com/office/drawing/2014/main" id="{340A770B-5C1D-2D45-90BC-65FC954B0640}"/>
              </a:ext>
            </a:extLst>
          </p:cNvPr>
          <p:cNvSpPr/>
          <p:nvPr/>
        </p:nvSpPr>
        <p:spPr>
          <a:xfrm>
            <a:off x="666066" y="538955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Tree>
    <p:extLst>
      <p:ext uri="{BB962C8B-B14F-4D97-AF65-F5344CB8AC3E}">
        <p14:creationId xmlns:p14="http://schemas.microsoft.com/office/powerpoint/2010/main" val="336655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3B612-043F-2941-80F1-27D24CF88CFE}"/>
              </a:ext>
            </a:extLst>
          </p:cNvPr>
          <p:cNvPicPr>
            <a:picLocks noGrp="1" noChangeAspect="1"/>
          </p:cNvPicPr>
          <p:nvPr>
            <p:ph idx="1"/>
          </p:nvPr>
        </p:nvPicPr>
        <p:blipFill>
          <a:blip r:embed="rId3"/>
          <a:stretch>
            <a:fillRect/>
          </a:stretch>
        </p:blipFill>
        <p:spPr>
          <a:xfrm>
            <a:off x="523192" y="1905674"/>
            <a:ext cx="3289300" cy="3086100"/>
          </a:xfrm>
        </p:spPr>
      </p:pic>
      <p:pic>
        <p:nvPicPr>
          <p:cNvPr id="7" name="Picture 6">
            <a:extLst>
              <a:ext uri="{FF2B5EF4-FFF2-40B4-BE49-F238E27FC236}">
                <a16:creationId xmlns:a16="http://schemas.microsoft.com/office/drawing/2014/main" id="{34B65634-16F0-CD40-96FF-25746D7FCE41}"/>
              </a:ext>
            </a:extLst>
          </p:cNvPr>
          <p:cNvPicPr>
            <a:picLocks noChangeAspect="1"/>
          </p:cNvPicPr>
          <p:nvPr/>
        </p:nvPicPr>
        <p:blipFill>
          <a:blip r:embed="rId4"/>
          <a:stretch>
            <a:fillRect/>
          </a:stretch>
        </p:blipFill>
        <p:spPr>
          <a:xfrm>
            <a:off x="4872942" y="1591463"/>
            <a:ext cx="3619500" cy="3378200"/>
          </a:xfrm>
          <a:prstGeom prst="rect">
            <a:avLst/>
          </a:prstGeom>
        </p:spPr>
      </p:pic>
      <p:sp>
        <p:nvSpPr>
          <p:cNvPr id="8" name="Rectangle 7">
            <a:extLst>
              <a:ext uri="{FF2B5EF4-FFF2-40B4-BE49-F238E27FC236}">
                <a16:creationId xmlns:a16="http://schemas.microsoft.com/office/drawing/2014/main" id="{ABBD947E-ACEC-804D-9F50-EEFEBBFCB771}"/>
              </a:ext>
            </a:extLst>
          </p:cNvPr>
          <p:cNvSpPr/>
          <p:nvPr/>
        </p:nvSpPr>
        <p:spPr>
          <a:xfrm>
            <a:off x="666067" y="650869"/>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9" name="Rectangle 8">
            <a:extLst>
              <a:ext uri="{FF2B5EF4-FFF2-40B4-BE49-F238E27FC236}">
                <a16:creationId xmlns:a16="http://schemas.microsoft.com/office/drawing/2014/main" id="{B799B7CD-4B30-E245-8BE8-01E20EC211FB}"/>
              </a:ext>
            </a:extLst>
          </p:cNvPr>
          <p:cNvSpPr/>
          <p:nvPr/>
        </p:nvSpPr>
        <p:spPr>
          <a:xfrm>
            <a:off x="666066" y="538955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
        <p:nvSpPr>
          <p:cNvPr id="10" name="Rectangle 9">
            <a:extLst>
              <a:ext uri="{FF2B5EF4-FFF2-40B4-BE49-F238E27FC236}">
                <a16:creationId xmlns:a16="http://schemas.microsoft.com/office/drawing/2014/main" id="{F1C57C5A-ACF6-704F-92DE-E8405850734F}"/>
              </a:ext>
            </a:extLst>
          </p:cNvPr>
          <p:cNvSpPr/>
          <p:nvPr/>
        </p:nvSpPr>
        <p:spPr>
          <a:xfrm>
            <a:off x="5033279" y="650869"/>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Temporal</a:t>
            </a:r>
          </a:p>
          <a:p>
            <a:pPr algn="ctr"/>
            <a:r>
              <a:rPr lang="en-US" dirty="0"/>
              <a:t>Contingent behaviors: </a:t>
            </a:r>
            <a:r>
              <a:rPr lang="en-US" i="1" dirty="0"/>
              <a:t>If…Then…</a:t>
            </a:r>
          </a:p>
        </p:txBody>
      </p:sp>
      <p:sp>
        <p:nvSpPr>
          <p:cNvPr id="11" name="Rectangle 10">
            <a:extLst>
              <a:ext uri="{FF2B5EF4-FFF2-40B4-BE49-F238E27FC236}">
                <a16:creationId xmlns:a16="http://schemas.microsoft.com/office/drawing/2014/main" id="{E8D900CE-46DB-F649-83FD-71CCC9D558FE}"/>
              </a:ext>
            </a:extLst>
          </p:cNvPr>
          <p:cNvSpPr/>
          <p:nvPr/>
        </p:nvSpPr>
        <p:spPr>
          <a:xfrm>
            <a:off x="5033278" y="5389556"/>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Between Time-Points:</a:t>
            </a:r>
          </a:p>
          <a:p>
            <a:pPr algn="ctr"/>
            <a:r>
              <a:rPr lang="en-US" sz="2000" dirty="0" err="1"/>
              <a:t>X</a:t>
            </a:r>
            <a:r>
              <a:rPr lang="en-US" sz="2000" baseline="-25000" dirty="0" err="1"/>
              <a:t>it</a:t>
            </a:r>
            <a:r>
              <a:rPr lang="en-US" sz="2000" dirty="0" err="1">
                <a:sym typeface="Wingdings" pitchFamily="2" charset="2"/>
              </a:rPr>
              <a:t>X</a:t>
            </a:r>
            <a:r>
              <a:rPr lang="en-US" sz="2000" baseline="-25000" dirty="0" err="1">
                <a:sym typeface="Wingdings" pitchFamily="2" charset="2"/>
              </a:rPr>
              <a:t>i</a:t>
            </a:r>
            <a:r>
              <a:rPr lang="en-US" sz="2000" baseline="-25000" dirty="0">
                <a:sym typeface="Wingdings" pitchFamily="2" charset="2"/>
              </a:rPr>
              <a:t>, t+1</a:t>
            </a:r>
            <a:endParaRPr lang="en-US" sz="1400" dirty="0"/>
          </a:p>
        </p:txBody>
      </p:sp>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spTree>
    <p:extLst>
      <p:ext uri="{BB962C8B-B14F-4D97-AF65-F5344CB8AC3E}">
        <p14:creationId xmlns:p14="http://schemas.microsoft.com/office/powerpoint/2010/main" val="36828158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12423</TotalTime>
  <Words>4033</Words>
  <Application>Microsoft Macintosh PowerPoint</Application>
  <PresentationFormat>On-screen Show (4:3)</PresentationFormat>
  <Paragraphs>767</Paragraphs>
  <Slides>67</Slides>
  <Notes>56</Notes>
  <HiddenSlides>13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Wingdings</vt:lpstr>
      <vt:lpstr>Office Theme</vt:lpstr>
      <vt:lpstr>Idiographic Personality: A Methodological Perspective on Measuring and Modeling Individuals</vt:lpstr>
      <vt:lpstr>PowerPoint Presentation</vt:lpstr>
      <vt:lpstr>PowerPoint Presentation</vt:lpstr>
      <vt:lpstr>PowerPoint Presentation</vt:lpstr>
      <vt:lpstr>Idiographic Assessment: Graphical Autoregressive Models</vt:lpstr>
      <vt:lpstr>Idiographic Assessment: Graphical Autoregressive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Idiographic Personality: A Methodological Perspective on Measuring and Modeling Individuals</dc:title>
  <dc:creator>Emorie Beck</dc:creator>
  <cp:lastModifiedBy>Beck, Emorie</cp:lastModifiedBy>
  <cp:revision>91</cp:revision>
  <dcterms:created xsi:type="dcterms:W3CDTF">2018-05-06T18:37:18Z</dcterms:created>
  <dcterms:modified xsi:type="dcterms:W3CDTF">2018-05-26T16:59:32Z</dcterms:modified>
</cp:coreProperties>
</file>